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pricots" panose="020B0604020202020204" charset="0"/>
      <p:regular r:id="rId15"/>
    </p:embeddedFont>
    <p:embeddedFont>
      <p:font typeface="Kelvinch Bold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</p:embeddedFont>
    <p:embeddedFont>
      <p:font typeface="Montserrat Bold" panose="00000800000000000000" charset="0"/>
      <p:regular r:id="rId19"/>
    </p:embeddedFont>
    <p:embeddedFont>
      <p:font typeface="RoxboroughCF" panose="020B0604020202020204" charset="0"/>
      <p:regular r:id="rId20"/>
    </p:embeddedFont>
    <p:embeddedFont>
      <p:font typeface="RoxboroughCF Bold" panose="020B0604020202020204" charset="0"/>
      <p:regular r:id="rId21"/>
    </p:embeddedFont>
    <p:embeddedFont>
      <p:font typeface="RoxboroughCF Heavy" panose="020B0604020202020204" charset="0"/>
      <p:regular r:id="rId22"/>
    </p:embeddedFont>
    <p:embeddedFont>
      <p:font typeface="RoxboroughCF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6" d="100"/>
          <a:sy n="96" d="100"/>
        </p:scale>
        <p:origin x="894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hyperlink" Target="https://www.canva.com/design/DAG1jLtHuyY/AZvfAthkvVPSPP7Nhy336g/view?utm_content=DAG1jLtHuyY&amp;utm_campaign=designshare&amp;utm_medium=link2&amp;utm_source=uniquelinks&amp;utlId=h26d19d6f30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www.canva.com/design/DAG1dOyF4ds/DmWedryU3ROqhVIrZV7M6A/view?utm_content=DAG1dOyF4ds&amp;utm_campaign=designshare&amp;utm_medium=link2&amp;utm_source=uniquelinks&amp;utlId=h37a78c2d5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png"/><Relationship Id="rId7" Type="http://schemas.openxmlformats.org/officeDocument/2006/relationships/image" Target="../media/image7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7.sv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sv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9.svg"/><Relationship Id="rId10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6778" y="1777878"/>
            <a:ext cx="7354199" cy="9189324"/>
          </a:xfrm>
          <a:custGeom>
            <a:avLst/>
            <a:gdLst/>
            <a:ahLst/>
            <a:cxnLst/>
            <a:rect l="l" t="t" r="r" b="b"/>
            <a:pathLst>
              <a:path w="7354199" h="9189324">
                <a:moveTo>
                  <a:pt x="0" y="0"/>
                </a:moveTo>
                <a:lnTo>
                  <a:pt x="7354199" y="0"/>
                </a:lnTo>
                <a:lnTo>
                  <a:pt x="7354199" y="9189325"/>
                </a:lnTo>
                <a:lnTo>
                  <a:pt x="0" y="918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 rot="3975885">
            <a:off x="10989547" y="4969523"/>
            <a:ext cx="10320604" cy="9082131"/>
          </a:xfrm>
          <a:custGeom>
            <a:avLst/>
            <a:gdLst/>
            <a:ahLst/>
            <a:cxnLst/>
            <a:rect l="l" t="t" r="r" b="b"/>
            <a:pathLst>
              <a:path w="10320604" h="9082131">
                <a:moveTo>
                  <a:pt x="0" y="0"/>
                </a:moveTo>
                <a:lnTo>
                  <a:pt x="10320603" y="0"/>
                </a:lnTo>
                <a:lnTo>
                  <a:pt x="10320603" y="9082131"/>
                </a:lnTo>
                <a:lnTo>
                  <a:pt x="0" y="9082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14585557" y="3592392"/>
            <a:ext cx="2921683" cy="5560296"/>
          </a:xfrm>
          <a:custGeom>
            <a:avLst/>
            <a:gdLst/>
            <a:ahLst/>
            <a:cxnLst/>
            <a:rect l="l" t="t" r="r" b="b"/>
            <a:pathLst>
              <a:path w="2921683" h="5560296">
                <a:moveTo>
                  <a:pt x="0" y="0"/>
                </a:moveTo>
                <a:lnTo>
                  <a:pt x="2921682" y="0"/>
                </a:lnTo>
                <a:lnTo>
                  <a:pt x="2921682" y="5560296"/>
                </a:lnTo>
                <a:lnTo>
                  <a:pt x="0" y="5560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3413303" y="1145541"/>
            <a:ext cx="11027570" cy="323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33"/>
              </a:lnSpc>
            </a:pPr>
            <a:r>
              <a:rPr lang="en-US" sz="23367" spc="-467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Previa</a:t>
            </a:r>
          </a:p>
          <a:p>
            <a:pPr marL="0" lvl="0" indent="0" algn="ctr">
              <a:lnSpc>
                <a:spcPts val="3155"/>
              </a:lnSpc>
            </a:pPr>
            <a:r>
              <a:rPr lang="en-US" sz="3187" spc="509" dirty="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YOUR      FINANCIAL HEALTH PARTNER</a:t>
            </a:r>
          </a:p>
        </p:txBody>
      </p:sp>
      <p:sp>
        <p:nvSpPr>
          <p:cNvPr id="6" name="Freeform 6"/>
          <p:cNvSpPr/>
          <p:nvPr/>
        </p:nvSpPr>
        <p:spPr>
          <a:xfrm>
            <a:off x="13112972" y="1658121"/>
            <a:ext cx="492449" cy="501220"/>
          </a:xfrm>
          <a:custGeom>
            <a:avLst/>
            <a:gdLst/>
            <a:ahLst/>
            <a:cxnLst/>
            <a:rect l="l" t="t" r="r" b="b"/>
            <a:pathLst>
              <a:path w="492449" h="501220">
                <a:moveTo>
                  <a:pt x="0" y="0"/>
                </a:moveTo>
                <a:lnTo>
                  <a:pt x="492449" y="0"/>
                </a:lnTo>
                <a:lnTo>
                  <a:pt x="492449" y="501220"/>
                </a:lnTo>
                <a:lnTo>
                  <a:pt x="0" y="5012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>
            <a:off x="5496629" y="3719649"/>
            <a:ext cx="645024" cy="651265"/>
          </a:xfrm>
          <a:custGeom>
            <a:avLst/>
            <a:gdLst/>
            <a:ahLst/>
            <a:cxnLst/>
            <a:rect l="l" t="t" r="r" b="b"/>
            <a:pathLst>
              <a:path w="645024" h="651265">
                <a:moveTo>
                  <a:pt x="0" y="0"/>
                </a:moveTo>
                <a:lnTo>
                  <a:pt x="645024" y="0"/>
                </a:lnTo>
                <a:lnTo>
                  <a:pt x="645024" y="651266"/>
                </a:lnTo>
                <a:lnTo>
                  <a:pt x="0" y="6512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8" name="Group 8"/>
          <p:cNvGrpSpPr/>
          <p:nvPr/>
        </p:nvGrpSpPr>
        <p:grpSpPr>
          <a:xfrm>
            <a:off x="14984057" y="1169149"/>
            <a:ext cx="2124682" cy="21246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1013" y="0"/>
                  </a:moveTo>
                  <a:lnTo>
                    <a:pt x="761787" y="0"/>
                  </a:lnTo>
                  <a:cubicBezTo>
                    <a:pt x="789961" y="0"/>
                    <a:pt x="812800" y="22839"/>
                    <a:pt x="812800" y="51013"/>
                  </a:cubicBezTo>
                  <a:lnTo>
                    <a:pt x="812800" y="761787"/>
                  </a:lnTo>
                  <a:cubicBezTo>
                    <a:pt x="812800" y="789961"/>
                    <a:pt x="789961" y="812800"/>
                    <a:pt x="761787" y="812800"/>
                  </a:cubicBezTo>
                  <a:lnTo>
                    <a:pt x="51013" y="812800"/>
                  </a:lnTo>
                  <a:cubicBezTo>
                    <a:pt x="22839" y="812800"/>
                    <a:pt x="0" y="789961"/>
                    <a:pt x="0" y="761787"/>
                  </a:cubicBezTo>
                  <a:lnTo>
                    <a:pt x="0" y="51013"/>
                  </a:lnTo>
                  <a:cubicBezTo>
                    <a:pt x="0" y="22839"/>
                    <a:pt x="22839" y="0"/>
                    <a:pt x="51013" y="0"/>
                  </a:cubicBezTo>
                  <a:close/>
                </a:path>
              </a:pathLst>
            </a:custGeom>
            <a:blipFill>
              <a:blip r:embed="rId11"/>
              <a:stretch>
                <a:fillRect l="-8367" t="-7889" r="-9204" b="-9682"/>
              </a:stretch>
            </a:blipFill>
            <a:ln w="28575" cap="sq">
              <a:solidFill>
                <a:srgbClr val="403B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532375" y="597375"/>
            <a:ext cx="3726925" cy="2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74"/>
              </a:lnSpc>
            </a:pPr>
            <a:r>
              <a:rPr lang="en-US" sz="2230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Presented by | TEAM IVORY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0917" y="4867146"/>
            <a:ext cx="8466165" cy="27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70"/>
              </a:lnSpc>
            </a:pPr>
            <a:r>
              <a:rPr lang="en-US" sz="2225" i="1">
                <a:solidFill>
                  <a:srgbClr val="403B31"/>
                </a:solidFill>
                <a:latin typeface="RoxboroughCF Italics"/>
                <a:ea typeface="RoxboroughCF Italics"/>
                <a:cs typeface="RoxboroughCF Italics"/>
                <a:sym typeface="RoxboroughCF Italics"/>
              </a:rPr>
              <a:t>Transforming Financial Stress into Financial Confidence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12972" y="9486556"/>
            <a:ext cx="4840308" cy="203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4"/>
              </a:lnSpc>
            </a:pPr>
            <a:r>
              <a:rPr lang="en-US" sz="1100" b="1" dirty="0">
                <a:solidFill>
                  <a:schemeClr val="tx1"/>
                </a:solidFill>
                <a:latin typeface="Montserrat" panose="00000500000000000000" pitchFamily="2" charset="0"/>
                <a:ea typeface="Kelvinch Bold"/>
                <a:cs typeface="Kelvinch Bold"/>
                <a:sym typeface="Kelvinch Bold"/>
                <a:hlinkClick r:id="rId12" tooltip="https://www.canva.com/design/DAG1dOyF4ds/DmWedryU3ROqhVIrZV7M6A/view?utm_content=DAG1dOyF4ds&amp;utm_campaign=designshare&amp;utm_medium=link2&amp;utm_source=uniquelinks&amp;utlId=h37a78c2d5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100" dirty="0">
                <a:solidFill>
                  <a:schemeClr val="tx1"/>
                </a:solidFill>
                <a:latin typeface="Montserrat" panose="00000500000000000000" pitchFamily="2" charset="0"/>
                <a:ea typeface="Kelvinch"/>
                <a:cs typeface="Kelvinch"/>
                <a:sym typeface="Kelvinch"/>
                <a:hlinkClick r:id="rId12" tooltip="https://www.canva.com/design/DAG1dOyF4ds/DmWedryU3ROqhVIrZV7M6A/view?utm_content=DAG1dOyF4ds&amp;utm_campaign=designshare&amp;utm_medium=link2&amp;utm_source=uniquelinks&amp;utlId=h37a78c2d5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 View the Interactive Pitch Deck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6354" y="483402"/>
            <a:ext cx="6092646" cy="220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674"/>
              </a:lnSpc>
            </a:pPr>
            <a:r>
              <a:rPr lang="en-US" sz="1800" b="1" u="sng" dirty="0">
                <a:latin typeface="Montserrat" panose="00000500000000000000" pitchFamily="2" charset="0"/>
                <a:ea typeface="Kelvinch Bold"/>
                <a:cs typeface="Kelvinch Bold"/>
                <a:sym typeface="Kelvinch Bold"/>
                <a:hlinkClick r:id="rId13" tooltip="https://www.canva.com/design/DAG1jLtHuyY/AZvfAthkvVPSPP7Nhy336g/view?utm_content=DAG1jLtHuyY&amp;utm_campaign=designshare&amp;utm_medium=link2&amp;utm_source=uniquelinks&amp;utlId=h26d19d6f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u="sng" dirty="0">
                <a:latin typeface="Montserrat" panose="00000500000000000000" pitchFamily="2" charset="0"/>
                <a:ea typeface="Kelvinch"/>
                <a:cs typeface="Kelvinch"/>
                <a:sym typeface="Kelvinch"/>
                <a:hlinkClick r:id="rId13" tooltip="https://www.canva.com/design/DAG1jLtHuyY/AZvfAthkvVPSPP7Nhy336g/view?utm_content=DAG1jLtHuyY&amp;utm_campaign=designshare&amp;utm_medium=link2&amp;utm_source=uniquelinks&amp;utlId=h26d19d6f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 V</a:t>
            </a:r>
            <a:r>
              <a:rPr lang="en-US" sz="1800" u="sng" dirty="0">
                <a:latin typeface="Montserrat" panose="00000500000000000000" pitchFamily="2" charset="0"/>
                <a:ea typeface="Kelvinch"/>
                <a:cs typeface="Kelvinch"/>
                <a:sym typeface="Kelvinch"/>
                <a:hlinkClick r:id="rId13" tooltip="https://www.canva.com/design/DAG1jLtHuyY/AZvfAthkvVPSPP7Nhy336g/view?utm_content=DAG1jLtHuyY&amp;utm_campaign=designshare&amp;utm_medium=link2&amp;utm_source=uniquelinks&amp;utlId=h26d19d6f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iew Additional/Optional Slides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504184" y="5912448"/>
            <a:ext cx="2058329" cy="2058329"/>
            <a:chOff x="0" y="0"/>
            <a:chExt cx="2744439" cy="274443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744439" cy="2744439"/>
              <a:chOff x="0" y="0"/>
              <a:chExt cx="302771" cy="30277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02771" cy="302771"/>
              </a:xfrm>
              <a:custGeom>
                <a:avLst/>
                <a:gdLst/>
                <a:ahLst/>
                <a:cxnLst/>
                <a:rect l="l" t="t" r="r" b="b"/>
                <a:pathLst>
                  <a:path w="302771" h="302771">
                    <a:moveTo>
                      <a:pt x="101018" y="0"/>
                    </a:moveTo>
                    <a:lnTo>
                      <a:pt x="201752" y="0"/>
                    </a:lnTo>
                    <a:cubicBezTo>
                      <a:pt x="228544" y="0"/>
                      <a:pt x="254238" y="10643"/>
                      <a:pt x="273183" y="29588"/>
                    </a:cubicBezTo>
                    <a:cubicBezTo>
                      <a:pt x="292128" y="48532"/>
                      <a:pt x="302771" y="74227"/>
                      <a:pt x="302771" y="101018"/>
                    </a:cubicBezTo>
                    <a:lnTo>
                      <a:pt x="302771" y="201752"/>
                    </a:lnTo>
                    <a:cubicBezTo>
                      <a:pt x="302771" y="257543"/>
                      <a:pt x="257543" y="302771"/>
                      <a:pt x="201752" y="302771"/>
                    </a:cubicBezTo>
                    <a:lnTo>
                      <a:pt x="101018" y="302771"/>
                    </a:lnTo>
                    <a:cubicBezTo>
                      <a:pt x="45227" y="302771"/>
                      <a:pt x="0" y="257543"/>
                      <a:pt x="0" y="201752"/>
                    </a:cubicBezTo>
                    <a:lnTo>
                      <a:pt x="0" y="101018"/>
                    </a:lnTo>
                    <a:cubicBezTo>
                      <a:pt x="0" y="45227"/>
                      <a:pt x="45227" y="0"/>
                      <a:pt x="101018" y="0"/>
                    </a:cubicBezTo>
                    <a:close/>
                  </a:path>
                </a:pathLst>
              </a:custGeom>
              <a:solidFill>
                <a:srgbClr val="403B31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302771" cy="3599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5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604439" y="386039"/>
              <a:ext cx="1535561" cy="1918737"/>
            </a:xfrm>
            <a:custGeom>
              <a:avLst/>
              <a:gdLst/>
              <a:ahLst/>
              <a:cxnLst/>
              <a:rect l="l" t="t" r="r" b="b"/>
              <a:pathLst>
                <a:path w="1535561" h="1918737">
                  <a:moveTo>
                    <a:pt x="0" y="0"/>
                  </a:moveTo>
                  <a:lnTo>
                    <a:pt x="1535561" y="0"/>
                  </a:lnTo>
                  <a:lnTo>
                    <a:pt x="1535561" y="1918737"/>
                  </a:lnTo>
                  <a:lnTo>
                    <a:pt x="0" y="191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pic>
        <p:nvPicPr>
          <p:cNvPr id="20" name="Picture 19" descr="A person sitting at a desk with a computer and stacks of coins&#10;&#10;AI-generated content may be incorrect.">
            <a:extLst>
              <a:ext uri="{FF2B5EF4-FFF2-40B4-BE49-F238E27FC236}">
                <a16:creationId xmlns:a16="http://schemas.microsoft.com/office/drawing/2014/main" id="{DD1E21E0-444A-5190-319B-5FF94C5A56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985" y="3924300"/>
            <a:ext cx="9523809" cy="9523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1435"/>
            <a:ext cx="13159454" cy="146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5642" b="1" spc="-50" dirty="0">
                <a:solidFill>
                  <a:srgbClr val="403B31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GO-TO-MARKET  (GTM)  STRATEGY</a:t>
            </a:r>
          </a:p>
          <a:p>
            <a:pPr marL="0" lvl="0" indent="0" algn="l">
              <a:lnSpc>
                <a:spcPts val="5642"/>
              </a:lnSpc>
            </a:pPr>
            <a:endParaRPr lang="en-US" sz="5642" b="1" spc="-50" dirty="0">
              <a:solidFill>
                <a:srgbClr val="403B31"/>
              </a:solidFill>
              <a:latin typeface="RoxboroughCF Bold"/>
              <a:ea typeface="RoxboroughCF Bold"/>
              <a:cs typeface="RoxboroughCF Bold"/>
              <a:sym typeface="RoxboroughCF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981458"/>
            <a:ext cx="6767381" cy="220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232"/>
              </a:lnSpc>
            </a:pPr>
            <a:r>
              <a:rPr lang="en-US" sz="2400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Phase 1: Alpha Launch (Months 1–6)</a:t>
            </a:r>
          </a:p>
          <a:p>
            <a:pPr marL="342900" lvl="0" indent="-342900" algn="just">
              <a:lnSpc>
                <a:spcPts val="2232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Alpha testing and refinement. </a:t>
            </a:r>
          </a:p>
          <a:p>
            <a:pPr marL="342900" lvl="0" indent="-342900" algn="just">
              <a:lnSpc>
                <a:spcPts val="2232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Target metrics: 40%+ users rate us 'very disappointed' if we disappeared, 20%+</a:t>
            </a:r>
          </a:p>
          <a:p>
            <a:pPr marL="342900" lvl="0" indent="-342900" algn="just">
              <a:lnSpc>
                <a:spcPts val="2232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DAU/MAU ratio</a:t>
            </a:r>
          </a:p>
          <a:p>
            <a:pPr marL="342900" lvl="0" indent="-342900" algn="just">
              <a:lnSpc>
                <a:spcPts val="2232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10+ paying commitments secured.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ea typeface="RoxboroughCF"/>
              <a:cs typeface="RoxboroughCF"/>
              <a:sym typeface="RoxboroughCF"/>
            </a:endParaRPr>
          </a:p>
          <a:p>
            <a:pPr marL="0" lvl="0" indent="0" algn="l">
              <a:lnSpc>
                <a:spcPts val="1953"/>
              </a:lnSpc>
            </a:pPr>
            <a:endParaRPr lang="en-US" sz="2400" dirty="0">
              <a:solidFill>
                <a:srgbClr val="403B31"/>
              </a:solidFill>
              <a:latin typeface="RoxboroughCF"/>
              <a:ea typeface="RoxboroughCF"/>
              <a:cs typeface="RoxboroughCF"/>
              <a:sym typeface="RoxboroughCF"/>
            </a:endParaRPr>
          </a:p>
          <a:p>
            <a:pPr marL="0" lvl="0" indent="0" algn="l">
              <a:lnSpc>
                <a:spcPts val="1953"/>
              </a:lnSpc>
            </a:pPr>
            <a:endParaRPr lang="en-US" sz="2100" dirty="0">
              <a:solidFill>
                <a:srgbClr val="403B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5265295"/>
            <a:ext cx="7884877" cy="192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2"/>
              </a:lnSpc>
            </a:pPr>
            <a:r>
              <a:rPr lang="en-US" sz="2400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Phase 2: Growth (Months 6–12)</a:t>
            </a:r>
          </a:p>
          <a:p>
            <a:pPr marL="0" lvl="0" indent="0" algn="l">
              <a:lnSpc>
                <a:spcPts val="1953"/>
              </a:lnSpc>
            </a:pPr>
            <a:endParaRPr lang="en-US" sz="2400" dirty="0">
              <a:solidFill>
                <a:srgbClr val="403B31"/>
              </a:solidFill>
              <a:latin typeface="RoxboroughCF"/>
              <a:ea typeface="RoxboroughCF"/>
              <a:cs typeface="RoxboroughCF"/>
              <a:sym typeface="RoxboroughCF"/>
            </a:endParaRPr>
          </a:p>
          <a:p>
            <a:pPr marL="342900" lvl="0" indent="-342900" algn="just">
              <a:lnSpc>
                <a:spcPts val="2232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Public launch with enhanced AI capabilities, </a:t>
            </a:r>
          </a:p>
          <a:p>
            <a:pPr marL="342900" lvl="0" indent="-342900" algn="just">
              <a:lnSpc>
                <a:spcPts val="2232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Full gamification suite, </a:t>
            </a:r>
          </a:p>
          <a:p>
            <a:pPr marL="342900" lvl="0" indent="-342900" algn="just">
              <a:lnSpc>
                <a:spcPts val="2232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CDR integration via Basiq partnership —avoiding the $250K accreditation cost while maintaining speed to market.</a:t>
            </a:r>
          </a:p>
          <a:p>
            <a:pPr marL="0" lvl="0" indent="0" algn="l">
              <a:lnSpc>
                <a:spcPts val="1953"/>
              </a:lnSpc>
            </a:pPr>
            <a:endParaRPr lang="en-US" sz="2100" dirty="0">
              <a:solidFill>
                <a:srgbClr val="403B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300" y="7560637"/>
            <a:ext cx="8742135" cy="209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75"/>
              </a:lnSpc>
            </a:pPr>
            <a:r>
              <a:rPr lang="en-US" sz="2446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Phase 3: Expansion (Year 2+)</a:t>
            </a:r>
          </a:p>
          <a:p>
            <a:pPr algn="l">
              <a:lnSpc>
                <a:spcPts val="1953"/>
              </a:lnSpc>
            </a:pPr>
            <a:endParaRPr lang="en-US" sz="1600" dirty="0">
              <a:solidFill>
                <a:srgbClr val="403B31"/>
              </a:solidFill>
              <a:latin typeface="Montserrat" panose="00000500000000000000" pitchFamily="2" charset="0"/>
              <a:ea typeface="Montserrat"/>
              <a:cs typeface="Montserrat"/>
              <a:sym typeface="RoxboroughCF"/>
            </a:endParaRPr>
          </a:p>
          <a:p>
            <a:pPr marL="342900" indent="-342900">
              <a:lnSpc>
                <a:spcPts val="1953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Scale to 60-70K users, </a:t>
            </a:r>
          </a:p>
          <a:p>
            <a:pPr marL="342900" indent="-342900">
              <a:lnSpc>
                <a:spcPts val="1953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Introduce Phase 2 business features for sole traders, </a:t>
            </a:r>
          </a:p>
          <a:p>
            <a:pPr marL="342900" indent="-342900">
              <a:lnSpc>
                <a:spcPts val="1953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Expand bank integrations to all major Australian institutions.</a:t>
            </a:r>
          </a:p>
          <a:p>
            <a:pPr marL="342900" indent="-342900">
              <a:lnSpc>
                <a:spcPts val="1953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3B3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Establish market leadership, </a:t>
            </a:r>
          </a:p>
          <a:p>
            <a:pPr marL="342900" indent="-342900">
              <a:lnSpc>
                <a:spcPts val="1953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03B3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Prepare for international expansion starting with New Zealand.</a:t>
            </a:r>
          </a:p>
          <a:p>
            <a:pPr marL="0" lvl="0" indent="0" algn="l">
              <a:lnSpc>
                <a:spcPts val="1953"/>
              </a:lnSpc>
            </a:pPr>
            <a:endParaRPr lang="en-US" sz="2100" dirty="0">
              <a:solidFill>
                <a:srgbClr val="403B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366200"/>
            <a:ext cx="1520843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How Previa will reach and retain users across Australia.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200" y="3931914"/>
            <a:ext cx="6849145" cy="3479152"/>
          </a:xfrm>
          <a:custGeom>
            <a:avLst/>
            <a:gdLst/>
            <a:ahLst/>
            <a:cxnLst/>
            <a:rect l="l" t="t" r="r" b="b"/>
            <a:pathLst>
              <a:path w="6849145" h="3479152">
                <a:moveTo>
                  <a:pt x="0" y="0"/>
                </a:moveTo>
                <a:lnTo>
                  <a:pt x="6849144" y="0"/>
                </a:lnTo>
                <a:lnTo>
                  <a:pt x="6849144" y="3479152"/>
                </a:lnTo>
                <a:lnTo>
                  <a:pt x="0" y="347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150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0919636" y="1897697"/>
            <a:ext cx="5247269" cy="6761761"/>
          </a:xfrm>
          <a:custGeom>
            <a:avLst/>
            <a:gdLst/>
            <a:ahLst/>
            <a:cxnLst/>
            <a:rect l="l" t="t" r="r" b="b"/>
            <a:pathLst>
              <a:path w="5247269" h="6761761">
                <a:moveTo>
                  <a:pt x="0" y="0"/>
                </a:moveTo>
                <a:lnTo>
                  <a:pt x="5247269" y="0"/>
                </a:lnTo>
                <a:lnTo>
                  <a:pt x="5247269" y="6761761"/>
                </a:lnTo>
                <a:lnTo>
                  <a:pt x="0" y="6761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1028700" y="1369174"/>
            <a:ext cx="13653253" cy="221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11"/>
              </a:lnSpc>
              <a:spcBef>
                <a:spcPct val="0"/>
              </a:spcBef>
            </a:pPr>
            <a:r>
              <a:rPr lang="en-US" sz="5330" spc="-106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Te</a:t>
            </a:r>
            <a:r>
              <a:rPr lang="en-US" sz="5330" u="none" strike="noStrike" spc="-106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am Ivory Production</a:t>
            </a:r>
          </a:p>
          <a:p>
            <a:pPr marL="0" lvl="0" indent="0" algn="l">
              <a:lnSpc>
                <a:spcPts val="4211"/>
              </a:lnSpc>
              <a:spcBef>
                <a:spcPct val="0"/>
              </a:spcBef>
            </a:pPr>
            <a:r>
              <a:rPr lang="en-US" sz="5330" u="none" strike="noStrike" spc="-106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Previa </a:t>
            </a:r>
          </a:p>
          <a:p>
            <a:pPr marL="0" lvl="0" indent="0" algn="l">
              <a:lnSpc>
                <a:spcPts val="4211"/>
              </a:lnSpc>
              <a:spcBef>
                <a:spcPct val="0"/>
              </a:spcBef>
            </a:pPr>
            <a:r>
              <a:rPr lang="en-US" sz="5330" u="none" strike="noStrike" spc="-106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Your Financial Health Partner</a:t>
            </a:r>
          </a:p>
          <a:p>
            <a:pPr marL="0" lvl="0" indent="0" algn="l">
              <a:lnSpc>
                <a:spcPts val="4211"/>
              </a:lnSpc>
              <a:spcBef>
                <a:spcPct val="0"/>
              </a:spcBef>
            </a:pPr>
            <a:endParaRPr lang="en-US" sz="5330" u="none" strike="noStrike" spc="-106" dirty="0">
              <a:solidFill>
                <a:srgbClr val="403B31"/>
              </a:solidFill>
              <a:latin typeface="RoxboroughCF"/>
              <a:ea typeface="RoxboroughCF"/>
              <a:cs typeface="RoxboroughCF"/>
              <a:sym typeface="RoxboroughC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8394" y="3317202"/>
            <a:ext cx="7957129" cy="2653029"/>
          </a:xfrm>
          <a:custGeom>
            <a:avLst/>
            <a:gdLst/>
            <a:ahLst/>
            <a:cxnLst/>
            <a:rect l="l" t="t" r="r" b="b"/>
            <a:pathLst>
              <a:path w="7957129" h="2653029">
                <a:moveTo>
                  <a:pt x="0" y="0"/>
                </a:moveTo>
                <a:lnTo>
                  <a:pt x="7957129" y="0"/>
                </a:lnTo>
                <a:lnTo>
                  <a:pt x="7957129" y="2653028"/>
                </a:lnTo>
                <a:lnTo>
                  <a:pt x="0" y="265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553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121768" y="6020851"/>
            <a:ext cx="4043668" cy="3095216"/>
          </a:xfrm>
          <a:custGeom>
            <a:avLst/>
            <a:gdLst/>
            <a:ahLst/>
            <a:cxnLst/>
            <a:rect l="l" t="t" r="r" b="b"/>
            <a:pathLst>
              <a:path w="4043668" h="3095216">
                <a:moveTo>
                  <a:pt x="0" y="0"/>
                </a:moveTo>
                <a:lnTo>
                  <a:pt x="4043667" y="0"/>
                </a:lnTo>
                <a:lnTo>
                  <a:pt x="4043667" y="3095216"/>
                </a:lnTo>
                <a:lnTo>
                  <a:pt x="0" y="3095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5309895" y="6020851"/>
            <a:ext cx="5976562" cy="3197461"/>
          </a:xfrm>
          <a:custGeom>
            <a:avLst/>
            <a:gdLst/>
            <a:ahLst/>
            <a:cxnLst/>
            <a:rect l="l" t="t" r="r" b="b"/>
            <a:pathLst>
              <a:path w="5976562" h="3197461">
                <a:moveTo>
                  <a:pt x="0" y="0"/>
                </a:moveTo>
                <a:lnTo>
                  <a:pt x="5976562" y="0"/>
                </a:lnTo>
                <a:lnTo>
                  <a:pt x="5976562" y="3197461"/>
                </a:lnTo>
                <a:lnTo>
                  <a:pt x="0" y="3197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11506200" y="6020851"/>
            <a:ext cx="5295126" cy="3024779"/>
          </a:xfrm>
          <a:custGeom>
            <a:avLst/>
            <a:gdLst/>
            <a:ahLst/>
            <a:cxnLst/>
            <a:rect l="l" t="t" r="r" b="b"/>
            <a:pathLst>
              <a:path w="5295126" h="3024779">
                <a:moveTo>
                  <a:pt x="0" y="0"/>
                </a:moveTo>
                <a:lnTo>
                  <a:pt x="5295125" y="0"/>
                </a:lnTo>
                <a:lnTo>
                  <a:pt x="5295125" y="3024778"/>
                </a:lnTo>
                <a:lnTo>
                  <a:pt x="0" y="302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TextBox 6"/>
          <p:cNvSpPr txBox="1"/>
          <p:nvPr/>
        </p:nvSpPr>
        <p:spPr>
          <a:xfrm>
            <a:off x="1028700" y="1596504"/>
            <a:ext cx="14232978" cy="80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0"/>
              </a:lnSpc>
            </a:pPr>
            <a:r>
              <a:rPr lang="en-US" sz="6975" spc="-139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Funding Ask &amp; Use of Funds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4635" y="2359786"/>
            <a:ext cx="8076902" cy="36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sz="2195" spc="351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SEEKING AUD $500K SEED / PRE-A FUNDING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1411" y="1595733"/>
            <a:ext cx="11954392" cy="236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65"/>
              </a:lnSpc>
            </a:pPr>
            <a:r>
              <a:rPr lang="en-US" sz="11601" spc="-232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THANK  YOU</a:t>
            </a:r>
          </a:p>
          <a:p>
            <a:pPr marL="0" lvl="0" indent="0">
              <a:lnSpc>
                <a:spcPts val="9165"/>
              </a:lnSpc>
            </a:pPr>
            <a:r>
              <a:rPr lang="en-US" sz="11601" spc="-232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Q/A Time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13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 dirty="0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0" name="Freeform 2">
            <a:extLst>
              <a:ext uri="{FF2B5EF4-FFF2-40B4-BE49-F238E27FC236}">
                <a16:creationId xmlns:a16="http://schemas.microsoft.com/office/drawing/2014/main" id="{803BABB5-B0A3-3BCD-73CC-555A3D92C203}"/>
              </a:ext>
            </a:extLst>
          </p:cNvPr>
          <p:cNvSpPr/>
          <p:nvPr/>
        </p:nvSpPr>
        <p:spPr>
          <a:xfrm>
            <a:off x="-1264802" y="3957918"/>
            <a:ext cx="7354199" cy="9189324"/>
          </a:xfrm>
          <a:custGeom>
            <a:avLst/>
            <a:gdLst/>
            <a:ahLst/>
            <a:cxnLst/>
            <a:rect l="l" t="t" r="r" b="b"/>
            <a:pathLst>
              <a:path w="7354199" h="9189324">
                <a:moveTo>
                  <a:pt x="0" y="0"/>
                </a:moveTo>
                <a:lnTo>
                  <a:pt x="7354199" y="0"/>
                </a:lnTo>
                <a:lnTo>
                  <a:pt x="7354199" y="9189325"/>
                </a:lnTo>
                <a:lnTo>
                  <a:pt x="0" y="9189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2CC57627-7E70-A8DD-6DA5-932D85F208AF}"/>
              </a:ext>
            </a:extLst>
          </p:cNvPr>
          <p:cNvSpPr txBox="1"/>
          <p:nvPr/>
        </p:nvSpPr>
        <p:spPr>
          <a:xfrm>
            <a:off x="1628910" y="6015329"/>
            <a:ext cx="11027570" cy="323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33"/>
              </a:lnSpc>
            </a:pPr>
            <a:r>
              <a:rPr lang="en-US" sz="23367" spc="-467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Previa</a:t>
            </a:r>
          </a:p>
          <a:p>
            <a:pPr marL="0" lvl="0" indent="0" algn="ctr">
              <a:lnSpc>
                <a:spcPts val="3155"/>
              </a:lnSpc>
            </a:pPr>
            <a:r>
              <a:rPr lang="en-US" sz="3187" spc="509" dirty="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YOUR      FINANCIAL HEALTH PARTNER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E47F460-E12E-E10D-A25D-97E28F1BDC36}"/>
              </a:ext>
            </a:extLst>
          </p:cNvPr>
          <p:cNvSpPr/>
          <p:nvPr/>
        </p:nvSpPr>
        <p:spPr>
          <a:xfrm>
            <a:off x="11328579" y="6527909"/>
            <a:ext cx="492449" cy="501220"/>
          </a:xfrm>
          <a:custGeom>
            <a:avLst/>
            <a:gdLst/>
            <a:ahLst/>
            <a:cxnLst/>
            <a:rect l="l" t="t" r="r" b="b"/>
            <a:pathLst>
              <a:path w="492449" h="501220">
                <a:moveTo>
                  <a:pt x="0" y="0"/>
                </a:moveTo>
                <a:lnTo>
                  <a:pt x="492449" y="0"/>
                </a:lnTo>
                <a:lnTo>
                  <a:pt x="492449" y="501220"/>
                </a:lnTo>
                <a:lnTo>
                  <a:pt x="0" y="501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E8725185-DF6F-B531-CED8-633B93522619}"/>
              </a:ext>
            </a:extLst>
          </p:cNvPr>
          <p:cNvSpPr/>
          <p:nvPr/>
        </p:nvSpPr>
        <p:spPr>
          <a:xfrm>
            <a:off x="3712236" y="8589437"/>
            <a:ext cx="645024" cy="651265"/>
          </a:xfrm>
          <a:custGeom>
            <a:avLst/>
            <a:gdLst/>
            <a:ahLst/>
            <a:cxnLst/>
            <a:rect l="l" t="t" r="r" b="b"/>
            <a:pathLst>
              <a:path w="645024" h="651265">
                <a:moveTo>
                  <a:pt x="0" y="0"/>
                </a:moveTo>
                <a:lnTo>
                  <a:pt x="645024" y="0"/>
                </a:lnTo>
                <a:lnTo>
                  <a:pt x="645024" y="651266"/>
                </a:lnTo>
                <a:lnTo>
                  <a:pt x="0" y="651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7E592430-F4B2-DCD3-6BEE-501AC4CBEE9C}"/>
              </a:ext>
            </a:extLst>
          </p:cNvPr>
          <p:cNvGrpSpPr/>
          <p:nvPr/>
        </p:nvGrpSpPr>
        <p:grpSpPr>
          <a:xfrm>
            <a:off x="14173200" y="3431082"/>
            <a:ext cx="4025574" cy="4025574"/>
            <a:chOff x="0" y="0"/>
            <a:chExt cx="812800" cy="81280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EBE7C66-3300-C64A-5523-E192C995D0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1013" y="0"/>
                  </a:moveTo>
                  <a:lnTo>
                    <a:pt x="761787" y="0"/>
                  </a:lnTo>
                  <a:cubicBezTo>
                    <a:pt x="789961" y="0"/>
                    <a:pt x="812800" y="22839"/>
                    <a:pt x="812800" y="51013"/>
                  </a:cubicBezTo>
                  <a:lnTo>
                    <a:pt x="812800" y="761787"/>
                  </a:lnTo>
                  <a:cubicBezTo>
                    <a:pt x="812800" y="789961"/>
                    <a:pt x="789961" y="812800"/>
                    <a:pt x="761787" y="812800"/>
                  </a:cubicBezTo>
                  <a:lnTo>
                    <a:pt x="51013" y="812800"/>
                  </a:lnTo>
                  <a:cubicBezTo>
                    <a:pt x="22839" y="812800"/>
                    <a:pt x="0" y="789961"/>
                    <a:pt x="0" y="761787"/>
                  </a:cubicBezTo>
                  <a:lnTo>
                    <a:pt x="0" y="51013"/>
                  </a:lnTo>
                  <a:cubicBezTo>
                    <a:pt x="0" y="22839"/>
                    <a:pt x="22839" y="0"/>
                    <a:pt x="51013" y="0"/>
                  </a:cubicBezTo>
                  <a:close/>
                </a:path>
              </a:pathLst>
            </a:custGeom>
            <a:blipFill>
              <a:blip r:embed="rId7"/>
              <a:stretch>
                <a:fillRect l="-8367" t="-7889" r="-9204" b="-9682"/>
              </a:stretch>
            </a:blipFill>
            <a:ln w="28575" cap="sq">
              <a:solidFill>
                <a:srgbClr val="403B31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16" name="Group 14">
            <a:extLst>
              <a:ext uri="{FF2B5EF4-FFF2-40B4-BE49-F238E27FC236}">
                <a16:creationId xmlns:a16="http://schemas.microsoft.com/office/drawing/2014/main" id="{00624550-D8FB-6323-73F3-BFBFC16D6AAD}"/>
              </a:ext>
            </a:extLst>
          </p:cNvPr>
          <p:cNvGrpSpPr/>
          <p:nvPr/>
        </p:nvGrpSpPr>
        <p:grpSpPr>
          <a:xfrm>
            <a:off x="6561316" y="4069664"/>
            <a:ext cx="2147672" cy="2147672"/>
            <a:chOff x="0" y="0"/>
            <a:chExt cx="2744439" cy="2744439"/>
          </a:xfrm>
        </p:grpSpPr>
        <p:grpSp>
          <p:nvGrpSpPr>
            <p:cNvPr id="17" name="Group 15">
              <a:extLst>
                <a:ext uri="{FF2B5EF4-FFF2-40B4-BE49-F238E27FC236}">
                  <a16:creationId xmlns:a16="http://schemas.microsoft.com/office/drawing/2014/main" id="{BA69BF66-EDC1-E724-072F-BE7273435AFF}"/>
                </a:ext>
              </a:extLst>
            </p:cNvPr>
            <p:cNvGrpSpPr/>
            <p:nvPr/>
          </p:nvGrpSpPr>
          <p:grpSpPr>
            <a:xfrm>
              <a:off x="0" y="0"/>
              <a:ext cx="2744439" cy="2744439"/>
              <a:chOff x="0" y="0"/>
              <a:chExt cx="302771" cy="302771"/>
            </a:xfrm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D2EDA70E-B584-6FAA-03C4-3788DDEEAFE0}"/>
                  </a:ext>
                </a:extLst>
              </p:cNvPr>
              <p:cNvSpPr/>
              <p:nvPr/>
            </p:nvSpPr>
            <p:spPr>
              <a:xfrm>
                <a:off x="0" y="0"/>
                <a:ext cx="302771" cy="302771"/>
              </a:xfrm>
              <a:custGeom>
                <a:avLst/>
                <a:gdLst/>
                <a:ahLst/>
                <a:cxnLst/>
                <a:rect l="l" t="t" r="r" b="b"/>
                <a:pathLst>
                  <a:path w="302771" h="302771">
                    <a:moveTo>
                      <a:pt x="101018" y="0"/>
                    </a:moveTo>
                    <a:lnTo>
                      <a:pt x="201752" y="0"/>
                    </a:lnTo>
                    <a:cubicBezTo>
                      <a:pt x="228544" y="0"/>
                      <a:pt x="254238" y="10643"/>
                      <a:pt x="273183" y="29588"/>
                    </a:cubicBezTo>
                    <a:cubicBezTo>
                      <a:pt x="292128" y="48532"/>
                      <a:pt x="302771" y="74227"/>
                      <a:pt x="302771" y="101018"/>
                    </a:cubicBezTo>
                    <a:lnTo>
                      <a:pt x="302771" y="201752"/>
                    </a:lnTo>
                    <a:cubicBezTo>
                      <a:pt x="302771" y="257543"/>
                      <a:pt x="257543" y="302771"/>
                      <a:pt x="201752" y="302771"/>
                    </a:cubicBezTo>
                    <a:lnTo>
                      <a:pt x="101018" y="302771"/>
                    </a:lnTo>
                    <a:cubicBezTo>
                      <a:pt x="45227" y="302771"/>
                      <a:pt x="0" y="257543"/>
                      <a:pt x="0" y="201752"/>
                    </a:cubicBezTo>
                    <a:lnTo>
                      <a:pt x="0" y="101018"/>
                    </a:lnTo>
                    <a:cubicBezTo>
                      <a:pt x="0" y="45227"/>
                      <a:pt x="45227" y="0"/>
                      <a:pt x="101018" y="0"/>
                    </a:cubicBezTo>
                    <a:close/>
                  </a:path>
                </a:pathLst>
              </a:custGeom>
              <a:solidFill>
                <a:srgbClr val="403B31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882FBFBE-3927-51BD-8AF2-024A136A43A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02771" cy="3599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5"/>
                  </a:lnSpc>
                </a:pPr>
                <a:endParaRPr/>
              </a:p>
            </p:txBody>
          </p:sp>
        </p:grp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11DD913-0F5A-0867-D8E2-570855D4AC1D}"/>
                </a:ext>
              </a:extLst>
            </p:cNvPr>
            <p:cNvSpPr/>
            <p:nvPr/>
          </p:nvSpPr>
          <p:spPr>
            <a:xfrm>
              <a:off x="604439" y="386039"/>
              <a:ext cx="1535561" cy="1918737"/>
            </a:xfrm>
            <a:custGeom>
              <a:avLst/>
              <a:gdLst/>
              <a:ahLst/>
              <a:cxnLst/>
              <a:rect l="l" t="t" r="r" b="b"/>
              <a:pathLst>
                <a:path w="1535561" h="1918737">
                  <a:moveTo>
                    <a:pt x="0" y="0"/>
                  </a:moveTo>
                  <a:lnTo>
                    <a:pt x="1535561" y="0"/>
                  </a:lnTo>
                  <a:lnTo>
                    <a:pt x="1535561" y="1918737"/>
                  </a:lnTo>
                  <a:lnTo>
                    <a:pt x="0" y="191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1" name="TextBox 4">
            <a:extLst>
              <a:ext uri="{FF2B5EF4-FFF2-40B4-BE49-F238E27FC236}">
                <a16:creationId xmlns:a16="http://schemas.microsoft.com/office/drawing/2014/main" id="{FC81405C-0317-3D8B-943E-2786BD2A37E1}"/>
              </a:ext>
            </a:extLst>
          </p:cNvPr>
          <p:cNvSpPr txBox="1"/>
          <p:nvPr/>
        </p:nvSpPr>
        <p:spPr>
          <a:xfrm>
            <a:off x="12782376" y="3044634"/>
            <a:ext cx="4629324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 dirty="0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Link To the App</a:t>
            </a:r>
            <a:endParaRPr lang="en-US" sz="2203" dirty="0">
              <a:solidFill>
                <a:srgbClr val="403B31"/>
              </a:solidFill>
              <a:latin typeface="RoxboroughCF"/>
              <a:ea typeface="RoxboroughCF"/>
              <a:cs typeface="RoxboroughCF"/>
              <a:sym typeface="RoxboroughC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29639" y="2890229"/>
            <a:ext cx="2683565" cy="2253271"/>
            <a:chOff x="0" y="0"/>
            <a:chExt cx="3578086" cy="3004361"/>
          </a:xfrm>
        </p:grpSpPr>
        <p:sp>
          <p:nvSpPr>
            <p:cNvPr id="3" name="Freeform 3"/>
            <p:cNvSpPr/>
            <p:nvPr/>
          </p:nvSpPr>
          <p:spPr>
            <a:xfrm>
              <a:off x="2242297" y="965721"/>
              <a:ext cx="1335789" cy="1402403"/>
            </a:xfrm>
            <a:custGeom>
              <a:avLst/>
              <a:gdLst/>
              <a:ahLst/>
              <a:cxnLst/>
              <a:rect l="l" t="t" r="r" b="b"/>
              <a:pathLst>
                <a:path w="1335789" h="1402403">
                  <a:moveTo>
                    <a:pt x="0" y="0"/>
                  </a:moveTo>
                  <a:lnTo>
                    <a:pt x="1335789" y="0"/>
                  </a:lnTo>
                  <a:lnTo>
                    <a:pt x="1335789" y="1402404"/>
                  </a:lnTo>
                  <a:lnTo>
                    <a:pt x="0" y="1402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81025"/>
              <a:ext cx="2376936" cy="2423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788"/>
                </a:lnSpc>
              </a:pPr>
              <a:r>
                <a:rPr lang="en-US" sz="14921" spc="-298">
                  <a:solidFill>
                    <a:srgbClr val="403B31"/>
                  </a:solidFill>
                  <a:latin typeface="Apricots"/>
                  <a:ea typeface="Apricots"/>
                  <a:cs typeface="Apricots"/>
                  <a:sym typeface="Apricots"/>
                </a:rPr>
                <a:t>45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635494"/>
            <a:ext cx="9797774" cy="139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9"/>
              </a:lnSpc>
            </a:pPr>
            <a:r>
              <a:rPr lang="en-US" sz="6569" b="1" spc="-131">
                <a:solidFill>
                  <a:srgbClr val="403B31"/>
                </a:solidFill>
                <a:latin typeface="Kelvinch Bold"/>
                <a:ea typeface="Kelvinch Bold"/>
                <a:cs typeface="Kelvinch Bold"/>
                <a:sym typeface="Kelvinch Bold"/>
              </a:rPr>
              <a:t>The Financial Health Crisis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84968" y="3888199"/>
            <a:ext cx="6914758" cy="66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3"/>
              </a:lnSpc>
            </a:pPr>
            <a:r>
              <a:rPr lang="en-US" sz="2799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of Australians are financially illiterate costing $7,381 annually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3908" y="4889086"/>
            <a:ext cx="6800230" cy="1284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560"/>
              </a:lnSpc>
              <a:buFont typeface="Arial"/>
              <a:buChar char="•"/>
            </a:pPr>
            <a:r>
              <a:rPr lang="en-US" sz="2000" b="1">
                <a:solidFill>
                  <a:srgbClr val="403B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$1,850</a:t>
            </a:r>
            <a:r>
              <a:rPr lang="en-US" sz="20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 lost to poor investment decisions</a:t>
            </a:r>
          </a:p>
          <a:p>
            <a:pPr marL="431801" lvl="1" indent="-215900" algn="l">
              <a:lnSpc>
                <a:spcPts val="2560"/>
              </a:lnSpc>
              <a:buFont typeface="Arial"/>
              <a:buChar char="•"/>
            </a:pPr>
            <a:r>
              <a:rPr lang="en-US" sz="2000" b="1">
                <a:solidFill>
                  <a:srgbClr val="403B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$1,200</a:t>
            </a:r>
            <a:r>
              <a:rPr lang="en-US" sz="20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 to high-interest debt mismanagement</a:t>
            </a:r>
          </a:p>
          <a:p>
            <a:pPr marL="431801" lvl="1" indent="-215900" algn="l">
              <a:lnSpc>
                <a:spcPts val="2560"/>
              </a:lnSpc>
              <a:buFont typeface="Arial"/>
              <a:buChar char="•"/>
            </a:pPr>
            <a:r>
              <a:rPr lang="en-US" sz="2000" b="1">
                <a:solidFill>
                  <a:srgbClr val="403B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$650 </a:t>
            </a:r>
            <a:r>
              <a:rPr lang="en-US" sz="20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in unnecessary banking fees</a:t>
            </a:r>
          </a:p>
          <a:p>
            <a:pPr marL="431801" lvl="1" indent="-215900" algn="l">
              <a:lnSpc>
                <a:spcPts val="2560"/>
              </a:lnSpc>
              <a:buFont typeface="Arial"/>
              <a:buChar char="•"/>
            </a:pPr>
            <a:r>
              <a:rPr lang="en-US" sz="2000" b="1">
                <a:solidFill>
                  <a:srgbClr val="403B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$800 </a:t>
            </a:r>
            <a:r>
              <a:rPr lang="en-US" sz="20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in missed tax optimizations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65" y="4126286"/>
            <a:ext cx="8285322" cy="590052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11265" y="4527667"/>
            <a:ext cx="892764" cy="749615"/>
            <a:chOff x="0" y="0"/>
            <a:chExt cx="1190352" cy="999486"/>
          </a:xfrm>
        </p:grpSpPr>
        <p:sp>
          <p:nvSpPr>
            <p:cNvPr id="3" name="Freeform 3"/>
            <p:cNvSpPr/>
            <p:nvPr/>
          </p:nvSpPr>
          <p:spPr>
            <a:xfrm>
              <a:off x="745964" y="321275"/>
              <a:ext cx="444388" cy="466549"/>
            </a:xfrm>
            <a:custGeom>
              <a:avLst/>
              <a:gdLst/>
              <a:ahLst/>
              <a:cxnLst/>
              <a:rect l="l" t="t" r="r" b="b"/>
              <a:pathLst>
                <a:path w="444388" h="466549">
                  <a:moveTo>
                    <a:pt x="0" y="0"/>
                  </a:moveTo>
                  <a:lnTo>
                    <a:pt x="444388" y="0"/>
                  </a:lnTo>
                  <a:lnTo>
                    <a:pt x="444388" y="466549"/>
                  </a:lnTo>
                  <a:lnTo>
                    <a:pt x="0" y="466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0975"/>
              <a:ext cx="790756" cy="818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1"/>
                </a:lnSpc>
              </a:pPr>
              <a:r>
                <a:rPr lang="en-US" sz="4964" spc="-99">
                  <a:solidFill>
                    <a:srgbClr val="403B31"/>
                  </a:solidFill>
                  <a:latin typeface="Apricots"/>
                  <a:ea typeface="Apricots"/>
                  <a:cs typeface="Apricots"/>
                  <a:sym typeface="Apricots"/>
                </a:rPr>
                <a:t>45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11265" y="3405102"/>
            <a:ext cx="892764" cy="786845"/>
            <a:chOff x="0" y="0"/>
            <a:chExt cx="1190352" cy="1049126"/>
          </a:xfrm>
        </p:grpSpPr>
        <p:sp>
          <p:nvSpPr>
            <p:cNvPr id="11" name="Freeform 11"/>
            <p:cNvSpPr/>
            <p:nvPr/>
          </p:nvSpPr>
          <p:spPr>
            <a:xfrm flipH="1">
              <a:off x="0" y="0"/>
              <a:ext cx="889136" cy="910661"/>
            </a:xfrm>
            <a:custGeom>
              <a:avLst/>
              <a:gdLst/>
              <a:ahLst/>
              <a:cxnLst/>
              <a:rect l="l" t="t" r="r" b="b"/>
              <a:pathLst>
                <a:path w="889136" h="910661">
                  <a:moveTo>
                    <a:pt x="889136" y="0"/>
                  </a:moveTo>
                  <a:lnTo>
                    <a:pt x="0" y="0"/>
                  </a:lnTo>
                  <a:lnTo>
                    <a:pt x="0" y="910661"/>
                  </a:lnTo>
                  <a:lnTo>
                    <a:pt x="889136" y="910661"/>
                  </a:lnTo>
                  <a:lnTo>
                    <a:pt x="889136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89136" y="455330"/>
              <a:ext cx="301216" cy="593796"/>
            </a:xfrm>
            <a:custGeom>
              <a:avLst/>
              <a:gdLst/>
              <a:ahLst/>
              <a:cxnLst/>
              <a:rect l="l" t="t" r="r" b="b"/>
              <a:pathLst>
                <a:path w="301216" h="593796">
                  <a:moveTo>
                    <a:pt x="0" y="0"/>
                  </a:moveTo>
                  <a:lnTo>
                    <a:pt x="301216" y="0"/>
                  </a:lnTo>
                  <a:lnTo>
                    <a:pt x="301216" y="593796"/>
                  </a:lnTo>
                  <a:lnTo>
                    <a:pt x="0" y="593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63510" y="3606653"/>
            <a:ext cx="8112705" cy="28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39"/>
              </a:lnSpc>
            </a:pPr>
            <a:r>
              <a:rPr lang="en-US" sz="2300" b="1">
                <a:solidFill>
                  <a:srgbClr val="403B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Drain : </a:t>
            </a:r>
            <a:r>
              <a:rPr lang="en-US" sz="23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5+ hours/week on manual financial admin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63510" y="4786841"/>
            <a:ext cx="7369419" cy="28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39"/>
              </a:lnSpc>
            </a:pPr>
            <a:r>
              <a:rPr lang="en-US" sz="2300" b="1">
                <a:solidFill>
                  <a:srgbClr val="403B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Knowledge Gap : </a:t>
            </a:r>
            <a:r>
              <a:rPr lang="en-US" sz="23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45% financially illiterate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63510" y="5845991"/>
            <a:ext cx="7369419" cy="28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39"/>
              </a:lnSpc>
            </a:pPr>
            <a:r>
              <a:rPr lang="en-US" sz="2300" b="1">
                <a:solidFill>
                  <a:srgbClr val="403B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Money Leaks: </a:t>
            </a:r>
            <a:r>
              <a:rPr lang="en-US" sz="23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26.5% have $0 left after payday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sp>
        <p:nvSpPr>
          <p:cNvPr id="17" name="Freeform 17"/>
          <p:cNvSpPr/>
          <p:nvPr/>
        </p:nvSpPr>
        <p:spPr>
          <a:xfrm>
            <a:off x="4811265" y="5610657"/>
            <a:ext cx="892764" cy="701936"/>
          </a:xfrm>
          <a:custGeom>
            <a:avLst/>
            <a:gdLst/>
            <a:ahLst/>
            <a:cxnLst/>
            <a:rect l="l" t="t" r="r" b="b"/>
            <a:pathLst>
              <a:path w="892764" h="701936">
                <a:moveTo>
                  <a:pt x="0" y="0"/>
                </a:moveTo>
                <a:lnTo>
                  <a:pt x="892764" y="0"/>
                </a:lnTo>
                <a:lnTo>
                  <a:pt x="892764" y="701936"/>
                </a:lnTo>
                <a:lnTo>
                  <a:pt x="0" y="7019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18" name="Group 18"/>
          <p:cNvGrpSpPr/>
          <p:nvPr/>
        </p:nvGrpSpPr>
        <p:grpSpPr>
          <a:xfrm>
            <a:off x="1028700" y="1530008"/>
            <a:ext cx="12383643" cy="1018180"/>
            <a:chOff x="0" y="0"/>
            <a:chExt cx="16511525" cy="135757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57175"/>
              <a:ext cx="16511525" cy="107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89"/>
                </a:lnSpc>
              </a:pPr>
              <a:r>
                <a:rPr lang="en-US" sz="6569" b="1" spc="-131">
                  <a:solidFill>
                    <a:srgbClr val="403B31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The                                 Problem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417836" y="257175"/>
              <a:ext cx="5837926" cy="1100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287"/>
                </a:lnSpc>
              </a:pPr>
              <a:r>
                <a:rPr lang="en-US" sz="6693" b="1" spc="-133">
                  <a:solidFill>
                    <a:srgbClr val="403B31"/>
                  </a:solidFill>
                  <a:latin typeface="RoxboroughCF Heavy"/>
                  <a:ea typeface="RoxboroughCF Heavy"/>
                  <a:cs typeface="RoxboroughCF Heavy"/>
                  <a:sym typeface="RoxboroughCF Heavy"/>
                </a:rPr>
                <a:t>$66 Billion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3</a:t>
            </a:r>
          </a:p>
        </p:txBody>
      </p:sp>
      <p:pic>
        <p:nvPicPr>
          <p:cNvPr id="23" name="Picture 22" descr="A person sitting at a desk with a computer and a lamp&#10;&#10;AI-generated content may be incorrect.">
            <a:extLst>
              <a:ext uri="{FF2B5EF4-FFF2-40B4-BE49-F238E27FC236}">
                <a16:creationId xmlns:a16="http://schemas.microsoft.com/office/drawing/2014/main" id="{D585AFD5-8759-65A7-FB75-BD9B92CD94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570" y="5610657"/>
            <a:ext cx="5249322" cy="5249322"/>
          </a:xfrm>
          <a:prstGeom prst="rect">
            <a:avLst/>
          </a:prstGeom>
        </p:spPr>
      </p:pic>
      <p:pic>
        <p:nvPicPr>
          <p:cNvPr id="25" name="Picture 24" descr="A cartoon of a person sitting at a computer&#10;&#10;AI-generated content may be incorrect.">
            <a:extLst>
              <a:ext uri="{FF2B5EF4-FFF2-40B4-BE49-F238E27FC236}">
                <a16:creationId xmlns:a16="http://schemas.microsoft.com/office/drawing/2014/main" id="{9AF05559-F882-8A62-3320-C4CFB941AD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4970340"/>
            <a:ext cx="5828705" cy="5828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78884"/>
            <a:ext cx="4754482" cy="68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78"/>
              </a:lnSpc>
            </a:pPr>
            <a:r>
              <a:rPr lang="en-US" sz="6048" spc="-12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Introducing</a:t>
            </a:r>
          </a:p>
        </p:txBody>
      </p:sp>
      <p:sp>
        <p:nvSpPr>
          <p:cNvPr id="3" name="Freeform 3"/>
          <p:cNvSpPr/>
          <p:nvPr/>
        </p:nvSpPr>
        <p:spPr>
          <a:xfrm>
            <a:off x="12572535" y="5161474"/>
            <a:ext cx="4543503" cy="2695752"/>
          </a:xfrm>
          <a:custGeom>
            <a:avLst/>
            <a:gdLst/>
            <a:ahLst/>
            <a:cxnLst/>
            <a:rect l="l" t="t" r="r" b="b"/>
            <a:pathLst>
              <a:path w="4543503" h="2695752">
                <a:moveTo>
                  <a:pt x="0" y="0"/>
                </a:moveTo>
                <a:lnTo>
                  <a:pt x="4543503" y="0"/>
                </a:lnTo>
                <a:lnTo>
                  <a:pt x="4543503" y="2695752"/>
                </a:lnTo>
                <a:lnTo>
                  <a:pt x="0" y="269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2" b="-5257"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4" name="Group 4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5" name="TextBox 5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11508" y="5398139"/>
            <a:ext cx="1270393" cy="2566451"/>
            <a:chOff x="0" y="0"/>
            <a:chExt cx="1693858" cy="3421935"/>
          </a:xfrm>
        </p:grpSpPr>
        <p:sp>
          <p:nvSpPr>
            <p:cNvPr id="10" name="Freeform 10"/>
            <p:cNvSpPr/>
            <p:nvPr/>
          </p:nvSpPr>
          <p:spPr>
            <a:xfrm>
              <a:off x="76072" y="33065"/>
              <a:ext cx="1563116" cy="3388870"/>
            </a:xfrm>
            <a:custGeom>
              <a:avLst/>
              <a:gdLst/>
              <a:ahLst/>
              <a:cxnLst/>
              <a:rect l="l" t="t" r="r" b="b"/>
              <a:pathLst>
                <a:path w="1563116" h="3388870">
                  <a:moveTo>
                    <a:pt x="0" y="0"/>
                  </a:moveTo>
                  <a:lnTo>
                    <a:pt x="1563117" y="0"/>
                  </a:lnTo>
                  <a:lnTo>
                    <a:pt x="1563117" y="3388870"/>
                  </a:lnTo>
                  <a:lnTo>
                    <a:pt x="0" y="3388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693858" cy="3421935"/>
            </a:xfrm>
            <a:custGeom>
              <a:avLst/>
              <a:gdLst/>
              <a:ahLst/>
              <a:cxnLst/>
              <a:rect l="l" t="t" r="r" b="b"/>
              <a:pathLst>
                <a:path w="1693858" h="3421935">
                  <a:moveTo>
                    <a:pt x="0" y="0"/>
                  </a:moveTo>
                  <a:lnTo>
                    <a:pt x="1693858" y="0"/>
                  </a:lnTo>
                  <a:lnTo>
                    <a:pt x="1693858" y="3421935"/>
                  </a:lnTo>
                  <a:lnTo>
                    <a:pt x="0" y="3421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441551" y="1494336"/>
            <a:ext cx="5674487" cy="3667137"/>
          </a:xfrm>
          <a:custGeom>
            <a:avLst/>
            <a:gdLst/>
            <a:ahLst/>
            <a:cxnLst/>
            <a:rect l="l" t="t" r="r" b="b"/>
            <a:pathLst>
              <a:path w="5674487" h="3667137">
                <a:moveTo>
                  <a:pt x="0" y="0"/>
                </a:moveTo>
                <a:lnTo>
                  <a:pt x="5674487" y="0"/>
                </a:lnTo>
                <a:lnTo>
                  <a:pt x="5674487" y="3667138"/>
                </a:lnTo>
                <a:lnTo>
                  <a:pt x="0" y="3667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13" name="Group 13"/>
          <p:cNvGrpSpPr/>
          <p:nvPr/>
        </p:nvGrpSpPr>
        <p:grpSpPr>
          <a:xfrm>
            <a:off x="4026514" y="2374355"/>
            <a:ext cx="6984994" cy="2465234"/>
            <a:chOff x="0" y="0"/>
            <a:chExt cx="9313326" cy="328697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47650"/>
              <a:ext cx="8101624" cy="245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746"/>
                </a:lnSpc>
              </a:pPr>
              <a:r>
                <a:rPr lang="en-US" sz="12875" spc="-257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</a:t>
              </a:r>
            </a:p>
            <a:p>
              <a:pPr marL="0" lvl="0" indent="0" algn="l">
                <a:lnSpc>
                  <a:spcPts val="1738"/>
                </a:lnSpc>
              </a:pPr>
              <a:r>
                <a:rPr lang="en-US" sz="1756" spc="280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6265595" y="596657"/>
              <a:ext cx="628172" cy="639361"/>
            </a:xfrm>
            <a:custGeom>
              <a:avLst/>
              <a:gdLst/>
              <a:ahLst/>
              <a:cxnLst/>
              <a:rect l="l" t="t" r="r" b="b"/>
              <a:pathLst>
                <a:path w="628172" h="639361">
                  <a:moveTo>
                    <a:pt x="0" y="0"/>
                  </a:moveTo>
                  <a:lnTo>
                    <a:pt x="628172" y="0"/>
                  </a:lnTo>
                  <a:lnTo>
                    <a:pt x="628172" y="639362"/>
                  </a:lnTo>
                  <a:lnTo>
                    <a:pt x="0" y="639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23652" y="2225203"/>
              <a:ext cx="473880" cy="478465"/>
            </a:xfrm>
            <a:custGeom>
              <a:avLst/>
              <a:gdLst/>
              <a:ahLst/>
              <a:cxnLst/>
              <a:rect l="l" t="t" r="r" b="b"/>
              <a:pathLst>
                <a:path w="473880" h="478465">
                  <a:moveTo>
                    <a:pt x="0" y="0"/>
                  </a:moveTo>
                  <a:lnTo>
                    <a:pt x="473880" y="0"/>
                  </a:lnTo>
                  <a:lnTo>
                    <a:pt x="473880" y="478465"/>
                  </a:lnTo>
                  <a:lnTo>
                    <a:pt x="0" y="47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953639"/>
              <a:ext cx="9313326" cy="333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707"/>
                </a:lnSpc>
              </a:pPr>
              <a:r>
                <a:rPr lang="en-US" sz="1836" i="1" dirty="0">
                  <a:solidFill>
                    <a:srgbClr val="403B31"/>
                  </a:solidFill>
                  <a:latin typeface="RoxboroughCF Italics"/>
                  <a:ea typeface="RoxboroughCF Italics"/>
                  <a:cs typeface="RoxboroughCF Italics"/>
                  <a:sym typeface="RoxboroughCF Italics"/>
                </a:rPr>
                <a:t>Transforming Financial Stress into Financial Confidence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4778" y="2781259"/>
            <a:ext cx="2058329" cy="2058329"/>
            <a:chOff x="0" y="0"/>
            <a:chExt cx="2744439" cy="274443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744439" cy="2744439"/>
              <a:chOff x="0" y="0"/>
              <a:chExt cx="302771" cy="30277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02771" cy="302771"/>
              </a:xfrm>
              <a:custGeom>
                <a:avLst/>
                <a:gdLst/>
                <a:ahLst/>
                <a:cxnLst/>
                <a:rect l="l" t="t" r="r" b="b"/>
                <a:pathLst>
                  <a:path w="302771" h="302771">
                    <a:moveTo>
                      <a:pt x="101018" y="0"/>
                    </a:moveTo>
                    <a:lnTo>
                      <a:pt x="201752" y="0"/>
                    </a:lnTo>
                    <a:cubicBezTo>
                      <a:pt x="228544" y="0"/>
                      <a:pt x="254238" y="10643"/>
                      <a:pt x="273183" y="29588"/>
                    </a:cubicBezTo>
                    <a:cubicBezTo>
                      <a:pt x="292128" y="48532"/>
                      <a:pt x="302771" y="74227"/>
                      <a:pt x="302771" y="101018"/>
                    </a:cubicBezTo>
                    <a:lnTo>
                      <a:pt x="302771" y="201752"/>
                    </a:lnTo>
                    <a:cubicBezTo>
                      <a:pt x="302771" y="257543"/>
                      <a:pt x="257543" y="302771"/>
                      <a:pt x="201752" y="302771"/>
                    </a:cubicBezTo>
                    <a:lnTo>
                      <a:pt x="101018" y="302771"/>
                    </a:lnTo>
                    <a:cubicBezTo>
                      <a:pt x="45227" y="302771"/>
                      <a:pt x="0" y="257543"/>
                      <a:pt x="0" y="201752"/>
                    </a:cubicBezTo>
                    <a:lnTo>
                      <a:pt x="0" y="101018"/>
                    </a:lnTo>
                    <a:cubicBezTo>
                      <a:pt x="0" y="45227"/>
                      <a:pt x="45227" y="0"/>
                      <a:pt x="101018" y="0"/>
                    </a:cubicBezTo>
                    <a:close/>
                  </a:path>
                </a:pathLst>
              </a:custGeom>
              <a:solidFill>
                <a:srgbClr val="403B31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302771" cy="3599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5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604439" y="386039"/>
              <a:ext cx="1535561" cy="1918737"/>
            </a:xfrm>
            <a:custGeom>
              <a:avLst/>
              <a:gdLst/>
              <a:ahLst/>
              <a:cxnLst/>
              <a:rect l="l" t="t" r="r" b="b"/>
              <a:pathLst>
                <a:path w="1535561" h="1918737">
                  <a:moveTo>
                    <a:pt x="0" y="0"/>
                  </a:moveTo>
                  <a:lnTo>
                    <a:pt x="1535561" y="0"/>
                  </a:lnTo>
                  <a:lnTo>
                    <a:pt x="1535561" y="1918737"/>
                  </a:lnTo>
                  <a:lnTo>
                    <a:pt x="0" y="1918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124894" y="6954111"/>
            <a:ext cx="2788234" cy="67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559" lvl="1" indent="-200780" algn="l">
              <a:lnSpc>
                <a:spcPts val="1729"/>
              </a:lnSpc>
              <a:buFont typeface="Arial"/>
              <a:buChar char="•"/>
            </a:pPr>
            <a:r>
              <a:rPr lang="en-US" sz="1859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AI Coach </a:t>
            </a:r>
          </a:p>
          <a:p>
            <a:pPr marL="401559" lvl="1" indent="-200780" algn="l">
              <a:lnSpc>
                <a:spcPts val="1729"/>
              </a:lnSpc>
              <a:buFont typeface="Arial"/>
              <a:buChar char="•"/>
            </a:pPr>
            <a:r>
              <a:rPr lang="en-US" sz="1859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Automation</a:t>
            </a:r>
          </a:p>
          <a:p>
            <a:pPr marL="401559" lvl="1" indent="-200780" algn="l">
              <a:lnSpc>
                <a:spcPts val="1729"/>
              </a:lnSpc>
              <a:buFont typeface="Arial"/>
              <a:buChar char="•"/>
            </a:pPr>
            <a:r>
              <a:rPr lang="en-US" sz="1859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Gamified Learning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35583" y="5143500"/>
            <a:ext cx="4622635" cy="4081246"/>
          </a:xfrm>
          <a:custGeom>
            <a:avLst/>
            <a:gdLst/>
            <a:ahLst/>
            <a:cxnLst/>
            <a:rect l="l" t="t" r="r" b="b"/>
            <a:pathLst>
              <a:path w="4622635" h="4081246">
                <a:moveTo>
                  <a:pt x="0" y="0"/>
                </a:moveTo>
                <a:lnTo>
                  <a:pt x="4622636" y="0"/>
                </a:lnTo>
                <a:lnTo>
                  <a:pt x="4622636" y="4081246"/>
                </a:lnTo>
                <a:lnTo>
                  <a:pt x="0" y="40812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25" name="TextBox 25"/>
          <p:cNvSpPr txBox="1"/>
          <p:nvPr/>
        </p:nvSpPr>
        <p:spPr>
          <a:xfrm>
            <a:off x="17259300" y="9279214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" grpId="0" animBg="1"/>
      <p:bldP spid="23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879375"/>
            <a:ext cx="5645688" cy="6020707"/>
          </a:xfrm>
          <a:custGeom>
            <a:avLst/>
            <a:gdLst/>
            <a:ahLst/>
            <a:cxnLst/>
            <a:rect l="l" t="t" r="r" b="b"/>
            <a:pathLst>
              <a:path w="5645688" h="6020707">
                <a:moveTo>
                  <a:pt x="0" y="0"/>
                </a:moveTo>
                <a:lnTo>
                  <a:pt x="5645688" y="0"/>
                </a:lnTo>
                <a:lnTo>
                  <a:pt x="5645688" y="6020707"/>
                </a:lnTo>
                <a:lnTo>
                  <a:pt x="0" y="60207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053" t="-13101" r="-3177" b="-4828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TextBox 8"/>
          <p:cNvSpPr txBox="1"/>
          <p:nvPr/>
        </p:nvSpPr>
        <p:spPr>
          <a:xfrm>
            <a:off x="8059095" y="4646389"/>
            <a:ext cx="2768735" cy="28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39"/>
              </a:lnSpc>
            </a:pPr>
            <a:r>
              <a:rPr lang="en-US" sz="23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Receipt Scanning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59095" y="5438784"/>
            <a:ext cx="2768735" cy="28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39"/>
              </a:lnSpc>
            </a:pPr>
            <a:r>
              <a:rPr lang="en-US" sz="23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Insights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59095" y="6232026"/>
            <a:ext cx="2768735" cy="28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39"/>
              </a:lnSpc>
            </a:pPr>
            <a:r>
              <a:rPr lang="en-US" sz="2300">
                <a:solidFill>
                  <a:srgbClr val="403B31"/>
                </a:solidFill>
                <a:latin typeface="Montserrat"/>
                <a:ea typeface="Montserrat"/>
                <a:cs typeface="Montserrat"/>
                <a:sym typeface="Montserrat"/>
              </a:rPr>
              <a:t>Achievements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989755" y="1316543"/>
            <a:ext cx="4889817" cy="3727947"/>
          </a:xfrm>
          <a:custGeom>
            <a:avLst/>
            <a:gdLst/>
            <a:ahLst/>
            <a:cxnLst/>
            <a:rect l="l" t="t" r="r" b="b"/>
            <a:pathLst>
              <a:path w="4889817" h="3727947">
                <a:moveTo>
                  <a:pt x="0" y="0"/>
                </a:moveTo>
                <a:lnTo>
                  <a:pt x="4889817" y="0"/>
                </a:lnTo>
                <a:lnTo>
                  <a:pt x="4889817" y="3727947"/>
                </a:lnTo>
                <a:lnTo>
                  <a:pt x="0" y="3727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03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AU"/>
          </a:p>
        </p:txBody>
      </p:sp>
      <p:sp>
        <p:nvSpPr>
          <p:cNvPr id="12" name="Freeform 12"/>
          <p:cNvSpPr/>
          <p:nvPr/>
        </p:nvSpPr>
        <p:spPr>
          <a:xfrm>
            <a:off x="12478748" y="4589239"/>
            <a:ext cx="4931781" cy="4486464"/>
          </a:xfrm>
          <a:custGeom>
            <a:avLst/>
            <a:gdLst/>
            <a:ahLst/>
            <a:cxnLst/>
            <a:rect l="l" t="t" r="r" b="b"/>
            <a:pathLst>
              <a:path w="4931781" h="4486464">
                <a:moveTo>
                  <a:pt x="0" y="0"/>
                </a:moveTo>
                <a:lnTo>
                  <a:pt x="4931781" y="0"/>
                </a:lnTo>
                <a:lnTo>
                  <a:pt x="4931781" y="4486465"/>
                </a:lnTo>
                <a:lnTo>
                  <a:pt x="0" y="44864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46" b="-104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AU"/>
          </a:p>
        </p:txBody>
      </p:sp>
      <p:sp>
        <p:nvSpPr>
          <p:cNvPr id="13" name="Freeform 13"/>
          <p:cNvSpPr/>
          <p:nvPr/>
        </p:nvSpPr>
        <p:spPr>
          <a:xfrm>
            <a:off x="7325087" y="4479556"/>
            <a:ext cx="575729" cy="564934"/>
          </a:xfrm>
          <a:custGeom>
            <a:avLst/>
            <a:gdLst/>
            <a:ahLst/>
            <a:cxnLst/>
            <a:rect l="l" t="t" r="r" b="b"/>
            <a:pathLst>
              <a:path w="575729" h="564934">
                <a:moveTo>
                  <a:pt x="0" y="0"/>
                </a:moveTo>
                <a:lnTo>
                  <a:pt x="575729" y="0"/>
                </a:lnTo>
                <a:lnTo>
                  <a:pt x="575729" y="564934"/>
                </a:lnTo>
                <a:lnTo>
                  <a:pt x="0" y="5649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4" name="Freeform 14"/>
          <p:cNvSpPr/>
          <p:nvPr/>
        </p:nvSpPr>
        <p:spPr>
          <a:xfrm>
            <a:off x="7325087" y="5263768"/>
            <a:ext cx="575729" cy="581300"/>
          </a:xfrm>
          <a:custGeom>
            <a:avLst/>
            <a:gdLst/>
            <a:ahLst/>
            <a:cxnLst/>
            <a:rect l="l" t="t" r="r" b="b"/>
            <a:pathLst>
              <a:path w="575729" h="581300">
                <a:moveTo>
                  <a:pt x="0" y="0"/>
                </a:moveTo>
                <a:lnTo>
                  <a:pt x="575729" y="0"/>
                </a:lnTo>
                <a:lnTo>
                  <a:pt x="575729" y="581300"/>
                </a:lnTo>
                <a:lnTo>
                  <a:pt x="0" y="581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5" name="Freeform 15"/>
          <p:cNvSpPr/>
          <p:nvPr/>
        </p:nvSpPr>
        <p:spPr>
          <a:xfrm>
            <a:off x="7325087" y="6100629"/>
            <a:ext cx="516049" cy="643051"/>
          </a:xfrm>
          <a:custGeom>
            <a:avLst/>
            <a:gdLst/>
            <a:ahLst/>
            <a:cxnLst/>
            <a:rect l="l" t="t" r="r" b="b"/>
            <a:pathLst>
              <a:path w="516049" h="643051">
                <a:moveTo>
                  <a:pt x="0" y="0"/>
                </a:moveTo>
                <a:lnTo>
                  <a:pt x="516049" y="0"/>
                </a:lnTo>
                <a:lnTo>
                  <a:pt x="516049" y="643052"/>
                </a:lnTo>
                <a:lnTo>
                  <a:pt x="0" y="643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6" name="TextBox 16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787183"/>
            <a:ext cx="6296387" cy="74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89"/>
              </a:lnSpc>
            </a:pPr>
            <a:r>
              <a:rPr lang="en-US" sz="6569" b="1" spc="-131" dirty="0">
                <a:solidFill>
                  <a:srgbClr val="403B31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How It Works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63309" y="9288829"/>
            <a:ext cx="795991" cy="34915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532" y="4314259"/>
            <a:ext cx="3885902" cy="4224344"/>
            <a:chOff x="0" y="0"/>
            <a:chExt cx="5181203" cy="563245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181203" cy="5632459"/>
              <a:chOff x="0" y="0"/>
              <a:chExt cx="812800" cy="88359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8359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83591">
                    <a:moveTo>
                      <a:pt x="406400" y="0"/>
                    </a:moveTo>
                    <a:cubicBezTo>
                      <a:pt x="181951" y="0"/>
                      <a:pt x="0" y="197799"/>
                      <a:pt x="0" y="441795"/>
                    </a:cubicBezTo>
                    <a:cubicBezTo>
                      <a:pt x="0" y="685792"/>
                      <a:pt x="181951" y="883591"/>
                      <a:pt x="406400" y="883591"/>
                    </a:cubicBezTo>
                    <a:cubicBezTo>
                      <a:pt x="630849" y="883591"/>
                      <a:pt x="812800" y="685792"/>
                      <a:pt x="812800" y="441795"/>
                    </a:cubicBezTo>
                    <a:cubicBezTo>
                      <a:pt x="812800" y="197799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95347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130462"/>
                <a:ext cx="660400" cy="670292"/>
              </a:xfrm>
              <a:prstGeom prst="rect">
                <a:avLst/>
              </a:prstGeom>
            </p:spPr>
            <p:txBody>
              <a:bodyPr lIns="42828" tIns="42828" rIns="42828" bIns="42828" rtlCol="0" anchor="ctr"/>
              <a:lstStyle/>
              <a:p>
                <a:pPr algn="ctr">
                  <a:lnSpc>
                    <a:spcPts val="1673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49332" y="1046830"/>
              <a:ext cx="4092577" cy="4554398"/>
              <a:chOff x="0" y="0"/>
              <a:chExt cx="812800" cy="90451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9045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04519">
                    <a:moveTo>
                      <a:pt x="406400" y="0"/>
                    </a:moveTo>
                    <a:cubicBezTo>
                      <a:pt x="181951" y="0"/>
                      <a:pt x="0" y="202484"/>
                      <a:pt x="0" y="452260"/>
                    </a:cubicBezTo>
                    <a:cubicBezTo>
                      <a:pt x="0" y="702036"/>
                      <a:pt x="181951" y="904519"/>
                      <a:pt x="406400" y="904519"/>
                    </a:cubicBezTo>
                    <a:cubicBezTo>
                      <a:pt x="630849" y="904519"/>
                      <a:pt x="812800" y="702036"/>
                      <a:pt x="812800" y="452260"/>
                    </a:cubicBezTo>
                    <a:cubicBezTo>
                      <a:pt x="812800" y="202484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251C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132424"/>
                <a:ext cx="660400" cy="687297"/>
              </a:xfrm>
              <a:prstGeom prst="rect">
                <a:avLst/>
              </a:prstGeom>
            </p:spPr>
            <p:txBody>
              <a:bodyPr lIns="42828" tIns="42828" rIns="42828" bIns="42828" rtlCol="0" anchor="ctr"/>
              <a:lstStyle/>
              <a:p>
                <a:pPr algn="ctr">
                  <a:lnSpc>
                    <a:spcPts val="1673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050193" y="2231184"/>
              <a:ext cx="3290856" cy="3370043"/>
              <a:chOff x="0" y="0"/>
              <a:chExt cx="756237" cy="77443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56237" cy="774434"/>
              </a:xfrm>
              <a:custGeom>
                <a:avLst/>
                <a:gdLst/>
                <a:ahLst/>
                <a:cxnLst/>
                <a:rect l="l" t="t" r="r" b="b"/>
                <a:pathLst>
                  <a:path w="756237" h="774434">
                    <a:moveTo>
                      <a:pt x="378119" y="0"/>
                    </a:moveTo>
                    <a:cubicBezTo>
                      <a:pt x="169289" y="0"/>
                      <a:pt x="0" y="173363"/>
                      <a:pt x="0" y="387217"/>
                    </a:cubicBezTo>
                    <a:cubicBezTo>
                      <a:pt x="0" y="601071"/>
                      <a:pt x="169289" y="774434"/>
                      <a:pt x="378119" y="774434"/>
                    </a:cubicBezTo>
                    <a:cubicBezTo>
                      <a:pt x="586948" y="774434"/>
                      <a:pt x="756237" y="601071"/>
                      <a:pt x="756237" y="387217"/>
                    </a:cubicBezTo>
                    <a:cubicBezTo>
                      <a:pt x="756237" y="173363"/>
                      <a:pt x="586948" y="0"/>
                      <a:pt x="378119" y="0"/>
                    </a:cubicBezTo>
                    <a:close/>
                  </a:path>
                </a:pathLst>
              </a:custGeom>
              <a:solidFill>
                <a:srgbClr val="D9C8B4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0897" y="110703"/>
                <a:ext cx="614443" cy="591128"/>
              </a:xfrm>
              <a:prstGeom prst="rect">
                <a:avLst/>
              </a:prstGeom>
            </p:spPr>
            <p:txBody>
              <a:bodyPr lIns="42828" tIns="42828" rIns="42828" bIns="42828" rtlCol="0" anchor="ctr"/>
              <a:lstStyle/>
              <a:p>
                <a:pPr algn="ctr">
                  <a:lnSpc>
                    <a:spcPts val="1673"/>
                  </a:lnSpc>
                </a:pPr>
                <a:r>
                  <a:rPr lang="en-US" sz="1799">
                    <a:solidFill>
                      <a:srgbClr val="595347"/>
                    </a:solidFill>
                    <a:latin typeface="RoxboroughCF"/>
                    <a:ea typeface="RoxboroughCF"/>
                    <a:cs typeface="RoxboroughCF"/>
                    <a:sym typeface="RoxboroughCF"/>
                  </a:rPr>
                  <a:t>SOM - 200K</a:t>
                </a: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244170" y="1512942"/>
              <a:ext cx="2902902" cy="400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2"/>
                </a:lnSpc>
                <a:spcBef>
                  <a:spcPct val="0"/>
                </a:spcBef>
              </a:pPr>
              <a:r>
                <a:rPr lang="en-US" sz="1808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SAM - 3.5M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44170" y="401277"/>
              <a:ext cx="2902902" cy="400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2"/>
                </a:lnSpc>
                <a:spcBef>
                  <a:spcPct val="0"/>
                </a:spcBef>
              </a:pPr>
              <a:r>
                <a:rPr lang="en-US" sz="1808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TAM - 6.5M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84952" y="1651618"/>
            <a:ext cx="10642126" cy="186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</a:pPr>
            <a:r>
              <a:rPr lang="en-US" sz="8810" spc="-176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Market Opportunity &amp; trends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27720" y="4038491"/>
            <a:ext cx="7782715" cy="238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1"/>
              </a:lnSpc>
            </a:pPr>
            <a:r>
              <a:rPr lang="en-US" sz="1886" b="1" dirty="0">
                <a:solidFill>
                  <a:srgbClr val="403B31"/>
                </a:solidFill>
                <a:latin typeface="Montserrat" panose="00000500000000000000" pitchFamily="2" charset="0"/>
                <a:ea typeface="RoxboroughCF"/>
                <a:cs typeface="RoxboroughCF"/>
                <a:sym typeface="RoxboroughCF"/>
              </a:rPr>
              <a:t>Australia’s Fintech Boom</a:t>
            </a:r>
          </a:p>
          <a:p>
            <a:pPr marL="0" lvl="0" indent="0" algn="l">
              <a:lnSpc>
                <a:spcPts val="2641"/>
              </a:lnSpc>
            </a:pPr>
            <a:r>
              <a:rPr lang="en-US" sz="1886" dirty="0">
                <a:solidFill>
                  <a:srgbClr val="403B31"/>
                </a:solidFill>
                <a:latin typeface="Montserrat" panose="00000500000000000000" pitchFamily="2" charset="0"/>
                <a:ea typeface="RoxboroughCF"/>
                <a:cs typeface="RoxboroughCF"/>
                <a:sym typeface="RoxboroughCF"/>
              </a:rPr>
              <a:t> • 58% of adults use at least one fintech platform</a:t>
            </a:r>
          </a:p>
          <a:p>
            <a:pPr marL="0" lvl="0" indent="0" algn="l">
              <a:lnSpc>
                <a:spcPts val="2641"/>
              </a:lnSpc>
            </a:pPr>
            <a:r>
              <a:rPr lang="en-US" sz="1886" dirty="0">
                <a:solidFill>
                  <a:srgbClr val="403B31"/>
                </a:solidFill>
                <a:latin typeface="Montserrat" panose="00000500000000000000" pitchFamily="2" charset="0"/>
                <a:ea typeface="RoxboroughCF"/>
                <a:cs typeface="RoxboroughCF"/>
                <a:sym typeface="RoxboroughCF"/>
              </a:rPr>
              <a:t> • Rising cost-of-living pressure drives demand for budgeting &amp; cashflow tools</a:t>
            </a:r>
          </a:p>
          <a:p>
            <a:pPr marL="0" lvl="0" indent="0" algn="l">
              <a:lnSpc>
                <a:spcPts val="2641"/>
              </a:lnSpc>
            </a:pPr>
            <a:r>
              <a:rPr lang="en-US" sz="1886" dirty="0">
                <a:solidFill>
                  <a:srgbClr val="403B31"/>
                </a:solidFill>
                <a:latin typeface="Montserrat" panose="00000500000000000000" pitchFamily="2" charset="0"/>
                <a:ea typeface="RoxboroughCF"/>
                <a:cs typeface="RoxboroughCF"/>
                <a:sym typeface="RoxboroughCF"/>
              </a:rPr>
              <a:t> • AI adoption in finance up 45% YoY (2024–25)</a:t>
            </a:r>
          </a:p>
          <a:p>
            <a:pPr marL="0" lvl="0" indent="0" algn="l">
              <a:lnSpc>
                <a:spcPts val="2921"/>
              </a:lnSpc>
            </a:pPr>
            <a:r>
              <a:rPr lang="en-US" sz="2086" dirty="0">
                <a:solidFill>
                  <a:srgbClr val="403B31"/>
                </a:solidFill>
                <a:latin typeface="Montserrat" panose="00000500000000000000" pitchFamily="2" charset="0"/>
                <a:ea typeface="RoxboroughCF"/>
                <a:cs typeface="RoxboroughCF"/>
                <a:sym typeface="RoxboroughCF"/>
              </a:rPr>
              <a:t> • Government &amp; ATO initiatives encourage digital compliance &amp; open banking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76968"/>
            <a:ext cx="11049424" cy="89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69"/>
              </a:lnSpc>
            </a:pPr>
            <a:r>
              <a:rPr lang="en-US" sz="7936" spc="-158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Competitive landscape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8883" y="2294262"/>
            <a:ext cx="8343900" cy="366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3"/>
              </a:lnSpc>
              <a:spcBef>
                <a:spcPct val="0"/>
              </a:spcBef>
            </a:pPr>
            <a:r>
              <a:rPr lang="en-US" sz="2281" dirty="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Where Previa stands in Australia’s fintech ecosystem.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690087" y="3249079"/>
          <a:ext cx="12907825" cy="5516651"/>
        </p:xfrm>
        <a:graphic>
          <a:graphicData uri="http://schemas.openxmlformats.org/drawingml/2006/table">
            <a:tbl>
              <a:tblPr/>
              <a:tblGrid>
                <a:gridCol w="2349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3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809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F2E9D8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Competitor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F2E9D8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Personal + Biz 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F2E9D8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AI Coach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F2E9D8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Pre-Accounting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F2E9D8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Gamification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F2E9D8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Pricing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8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09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595347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Xero/QuickBooks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Biz only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Limited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$25–60 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09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595347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PocketSmith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Personal only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Free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09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595347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Cleo (UK/US)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Personal only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Youth focus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$5–10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09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595347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Thriday (NAB)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Biz only 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Partial 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$25–60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809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595347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Frollo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809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595347"/>
                          </a:solidFill>
                          <a:latin typeface="RoxboroughCF Bold"/>
                          <a:ea typeface="RoxboroughCF Bold"/>
                          <a:cs typeface="RoxboroughCF Bold"/>
                          <a:sym typeface="RoxboroughCF Bold"/>
                        </a:rPr>
                        <a:t>Previa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Both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Yes (30–55)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59534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$9.99–49</a:t>
                      </a:r>
                      <a:endParaRPr lang="en-US" sz="1100"/>
                    </a:p>
                  </a:txBody>
                  <a:tcPr marL="85725" marR="85725" marT="85725" marB="8572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38228" y="3670176"/>
            <a:ext cx="2619243" cy="2946648"/>
            <a:chOff x="0" y="0"/>
            <a:chExt cx="1416645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6645" cy="1593725"/>
            </a:xfrm>
            <a:custGeom>
              <a:avLst/>
              <a:gdLst/>
              <a:ahLst/>
              <a:cxnLst/>
              <a:rect l="l" t="t" r="r" b="b"/>
              <a:pathLst>
                <a:path w="1416645" h="159372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564537" y="3670176"/>
            <a:ext cx="2619243" cy="2946648"/>
            <a:chOff x="0" y="0"/>
            <a:chExt cx="1416645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6645" cy="1593725"/>
            </a:xfrm>
            <a:custGeom>
              <a:avLst/>
              <a:gdLst/>
              <a:ahLst/>
              <a:cxnLst/>
              <a:rect l="l" t="t" r="r" b="b"/>
              <a:pathLst>
                <a:path w="1416645" h="159372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06350" y="3670176"/>
            <a:ext cx="2619243" cy="2946648"/>
            <a:chOff x="0" y="0"/>
            <a:chExt cx="1416645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645" cy="1593725"/>
            </a:xfrm>
            <a:custGeom>
              <a:avLst/>
              <a:gdLst/>
              <a:ahLst/>
              <a:cxnLst/>
              <a:rect l="l" t="t" r="r" b="b"/>
              <a:pathLst>
                <a:path w="1416645" h="1593725">
                  <a:moveTo>
                    <a:pt x="0" y="0"/>
                  </a:moveTo>
                  <a:lnTo>
                    <a:pt x="1416645" y="0"/>
                  </a:lnTo>
                  <a:lnTo>
                    <a:pt x="141664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77310" y="1707265"/>
            <a:ext cx="6870406" cy="1234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8"/>
              </a:lnSpc>
            </a:pPr>
            <a:r>
              <a:rPr lang="en-US" sz="10910" spc="-218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Our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38228" y="7466079"/>
            <a:ext cx="3430377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5"/>
              </a:lnSpc>
            </a:pPr>
            <a:r>
              <a:rPr lang="en-US" sz="15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C.E.O</a:t>
            </a:r>
          </a:p>
          <a:p>
            <a:pPr marL="0" lvl="0" indent="0" algn="l">
              <a:lnSpc>
                <a:spcPts val="1395"/>
              </a:lnSpc>
            </a:pPr>
            <a:r>
              <a:rPr lang="en-US" sz="15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Chief Technology Officer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64537" y="7466079"/>
            <a:ext cx="2681438" cy="17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5"/>
              </a:lnSpc>
            </a:pPr>
            <a:r>
              <a:rPr lang="en-US" sz="15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Chief Security Officer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2578" y="7491796"/>
            <a:ext cx="5706031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5"/>
              </a:lnSpc>
            </a:pPr>
            <a:r>
              <a:rPr lang="en-US" sz="15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Chief Product Officer, </a:t>
            </a:r>
          </a:p>
          <a:p>
            <a:pPr marL="0" lvl="0" indent="0" algn="l">
              <a:lnSpc>
                <a:spcPts val="1395"/>
              </a:lnSpc>
            </a:pPr>
            <a:r>
              <a:rPr lang="en-US" sz="15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Chief Commercial Officer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8228" y="7081458"/>
            <a:ext cx="3042378" cy="25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6"/>
              </a:lnSpc>
            </a:pPr>
            <a:r>
              <a:rPr lang="en-US" sz="1800" b="1">
                <a:solidFill>
                  <a:srgbClr val="403B31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Wihithe “DEMI” Thathsara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64537" y="7081458"/>
            <a:ext cx="1079745" cy="25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6"/>
              </a:lnSpc>
            </a:pPr>
            <a:r>
              <a:rPr lang="en-US" sz="1800" b="1">
                <a:solidFill>
                  <a:srgbClr val="403B31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Elton Lim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8506" y="7081458"/>
            <a:ext cx="2297915" cy="25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6"/>
              </a:lnSpc>
            </a:pPr>
            <a:r>
              <a:rPr lang="en-US" sz="1800" b="1">
                <a:solidFill>
                  <a:srgbClr val="403B31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Minul Lokuliyana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564537" y="3320849"/>
            <a:ext cx="2867087" cy="3645301"/>
            <a:chOff x="0" y="0"/>
            <a:chExt cx="1100884" cy="13996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2"/>
              <a:stretch>
                <a:fillRect l="-13571" r="-13571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58506" y="3320849"/>
            <a:ext cx="2867087" cy="3645301"/>
            <a:chOff x="0" y="0"/>
            <a:chExt cx="1100884" cy="13996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3"/>
              <a:stretch>
                <a:fillRect l="-13571" r="-13571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38228" y="3320849"/>
            <a:ext cx="2867087" cy="3645301"/>
            <a:chOff x="0" y="0"/>
            <a:chExt cx="1100884" cy="13996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0884" cy="1399697"/>
            </a:xfrm>
            <a:custGeom>
              <a:avLst/>
              <a:gdLst/>
              <a:ahLst/>
              <a:cxnLst/>
              <a:rect l="l" t="t" r="r" b="b"/>
              <a:pathLst>
                <a:path w="1100884" h="1399697">
                  <a:moveTo>
                    <a:pt x="40504" y="0"/>
                  </a:moveTo>
                  <a:lnTo>
                    <a:pt x="1060380" y="0"/>
                  </a:lnTo>
                  <a:cubicBezTo>
                    <a:pt x="1071122" y="0"/>
                    <a:pt x="1081424" y="4267"/>
                    <a:pt x="1089020" y="11863"/>
                  </a:cubicBezTo>
                  <a:cubicBezTo>
                    <a:pt x="1096616" y="19459"/>
                    <a:pt x="1100884" y="29762"/>
                    <a:pt x="1100884" y="40504"/>
                  </a:cubicBezTo>
                  <a:lnTo>
                    <a:pt x="1100884" y="1359193"/>
                  </a:lnTo>
                  <a:cubicBezTo>
                    <a:pt x="1100884" y="1369935"/>
                    <a:pt x="1096616" y="1380237"/>
                    <a:pt x="1089020" y="1387834"/>
                  </a:cubicBezTo>
                  <a:cubicBezTo>
                    <a:pt x="1081424" y="1395429"/>
                    <a:pt x="1071122" y="1399697"/>
                    <a:pt x="1060380" y="1399697"/>
                  </a:cubicBezTo>
                  <a:lnTo>
                    <a:pt x="40504" y="1399697"/>
                  </a:lnTo>
                  <a:cubicBezTo>
                    <a:pt x="18134" y="1399697"/>
                    <a:pt x="0" y="1381563"/>
                    <a:pt x="0" y="1359193"/>
                  </a:cubicBezTo>
                  <a:lnTo>
                    <a:pt x="0" y="40504"/>
                  </a:lnTo>
                  <a:cubicBezTo>
                    <a:pt x="0" y="29762"/>
                    <a:pt x="4267" y="19459"/>
                    <a:pt x="11863" y="11863"/>
                  </a:cubicBezTo>
                  <a:cubicBezTo>
                    <a:pt x="19459" y="4267"/>
                    <a:pt x="29762" y="0"/>
                    <a:pt x="40504" y="0"/>
                  </a:cubicBezTo>
                  <a:close/>
                </a:path>
              </a:pathLst>
            </a:custGeom>
            <a:blipFill>
              <a:blip r:embed="rId4"/>
              <a:stretch>
                <a:fillRect l="-1340" t="-29814" r="-6290" b="-28451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31074"/>
            <a:ext cx="7461211" cy="135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6"/>
              </a:lnSpc>
            </a:pPr>
            <a:r>
              <a:rPr lang="en-US" sz="4337" spc="-86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Business Model &amp; Revenue Streams</a:t>
            </a:r>
          </a:p>
          <a:p>
            <a:pPr marL="0" lvl="0" indent="0" algn="l">
              <a:lnSpc>
                <a:spcPts val="3426"/>
              </a:lnSpc>
            </a:pPr>
            <a:endParaRPr lang="en-US" sz="4337" spc="-86">
              <a:solidFill>
                <a:srgbClr val="403B31"/>
              </a:solidFill>
              <a:latin typeface="RoxboroughCF"/>
              <a:ea typeface="RoxboroughCF"/>
              <a:cs typeface="RoxboroughCF"/>
              <a:sym typeface="RoxboroughCF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592271"/>
            <a:ext cx="5359665" cy="23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74"/>
              </a:lnSpc>
            </a:pPr>
            <a:r>
              <a:rPr lang="en-US" sz="18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How Previa creates and captures value.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777482" y="3291426"/>
            <a:ext cx="3310489" cy="703150"/>
            <a:chOff x="0" y="0"/>
            <a:chExt cx="871898" cy="1851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1898" cy="185192"/>
            </a:xfrm>
            <a:custGeom>
              <a:avLst/>
              <a:gdLst/>
              <a:ahLst/>
              <a:cxnLst/>
              <a:rect l="l" t="t" r="r" b="b"/>
              <a:pathLst>
                <a:path w="871898" h="185192">
                  <a:moveTo>
                    <a:pt x="92596" y="0"/>
                  </a:moveTo>
                  <a:lnTo>
                    <a:pt x="779303" y="0"/>
                  </a:lnTo>
                  <a:cubicBezTo>
                    <a:pt x="830442" y="0"/>
                    <a:pt x="871898" y="41457"/>
                    <a:pt x="871898" y="92596"/>
                  </a:cubicBezTo>
                  <a:lnTo>
                    <a:pt x="871898" y="92596"/>
                  </a:lnTo>
                  <a:cubicBezTo>
                    <a:pt x="871898" y="117154"/>
                    <a:pt x="862143" y="140706"/>
                    <a:pt x="844778" y="158071"/>
                  </a:cubicBezTo>
                  <a:cubicBezTo>
                    <a:pt x="827413" y="175436"/>
                    <a:pt x="803861" y="185192"/>
                    <a:pt x="779303" y="185192"/>
                  </a:cubicBezTo>
                  <a:lnTo>
                    <a:pt x="92596" y="185192"/>
                  </a:lnTo>
                  <a:cubicBezTo>
                    <a:pt x="68038" y="185192"/>
                    <a:pt x="44486" y="175436"/>
                    <a:pt x="27121" y="158071"/>
                  </a:cubicBezTo>
                  <a:cubicBezTo>
                    <a:pt x="9756" y="140706"/>
                    <a:pt x="0" y="117154"/>
                    <a:pt x="0" y="92596"/>
                  </a:cubicBezTo>
                  <a:lnTo>
                    <a:pt x="0" y="92596"/>
                  </a:lnTo>
                  <a:cubicBezTo>
                    <a:pt x="0" y="68038"/>
                    <a:pt x="9756" y="44486"/>
                    <a:pt x="27121" y="27121"/>
                  </a:cubicBezTo>
                  <a:cubicBezTo>
                    <a:pt x="44486" y="9756"/>
                    <a:pt x="68038" y="0"/>
                    <a:pt x="92596" y="0"/>
                  </a:cubicBezTo>
                  <a:close/>
                </a:path>
              </a:pathLst>
            </a:custGeom>
            <a:solidFill>
              <a:srgbClr val="595347"/>
            </a:solidFill>
            <a:ln w="38100" cap="rnd">
              <a:solidFill>
                <a:srgbClr val="A6A197"/>
              </a:solidFill>
              <a:prstDash val="solid"/>
              <a:rou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871898" cy="147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81"/>
                </a:lnSpc>
              </a:pPr>
              <a:r>
                <a:rPr lang="en-US" sz="1700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Free Tier </a:t>
              </a:r>
            </a:p>
            <a:p>
              <a:pPr algn="ctr">
                <a:lnSpc>
                  <a:spcPts val="1581"/>
                </a:lnSpc>
              </a:pPr>
              <a:r>
                <a:rPr lang="en-US" sz="1700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("Financial Health Free")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192746" y="3300062"/>
            <a:ext cx="3465481" cy="694514"/>
            <a:chOff x="0" y="0"/>
            <a:chExt cx="912719" cy="1829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2719" cy="182917"/>
            </a:xfrm>
            <a:custGeom>
              <a:avLst/>
              <a:gdLst/>
              <a:ahLst/>
              <a:cxnLst/>
              <a:rect l="l" t="t" r="r" b="b"/>
              <a:pathLst>
                <a:path w="912719" h="182917">
                  <a:moveTo>
                    <a:pt x="91459" y="0"/>
                  </a:moveTo>
                  <a:lnTo>
                    <a:pt x="821261" y="0"/>
                  </a:lnTo>
                  <a:cubicBezTo>
                    <a:pt x="871772" y="0"/>
                    <a:pt x="912719" y="40947"/>
                    <a:pt x="912719" y="91459"/>
                  </a:cubicBezTo>
                  <a:lnTo>
                    <a:pt x="912719" y="91459"/>
                  </a:lnTo>
                  <a:cubicBezTo>
                    <a:pt x="912719" y="115715"/>
                    <a:pt x="903084" y="138978"/>
                    <a:pt x="885932" y="156130"/>
                  </a:cubicBezTo>
                  <a:cubicBezTo>
                    <a:pt x="868780" y="173281"/>
                    <a:pt x="845517" y="182917"/>
                    <a:pt x="821261" y="182917"/>
                  </a:cubicBezTo>
                  <a:lnTo>
                    <a:pt x="91459" y="182917"/>
                  </a:lnTo>
                  <a:cubicBezTo>
                    <a:pt x="40947" y="182917"/>
                    <a:pt x="0" y="141970"/>
                    <a:pt x="0" y="91459"/>
                  </a:cubicBezTo>
                  <a:lnTo>
                    <a:pt x="0" y="91459"/>
                  </a:lnTo>
                  <a:cubicBezTo>
                    <a:pt x="0" y="40947"/>
                    <a:pt x="40947" y="0"/>
                    <a:pt x="91459" y="0"/>
                  </a:cubicBezTo>
                  <a:close/>
                </a:path>
              </a:pathLst>
            </a:custGeom>
            <a:solidFill>
              <a:srgbClr val="595347"/>
            </a:solidFill>
            <a:ln w="38100" cap="rnd">
              <a:solidFill>
                <a:srgbClr val="8C877D"/>
              </a:solidFill>
              <a:prstDash val="solid"/>
              <a:rou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912719" cy="154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9"/>
                </a:lnSpc>
              </a:pPr>
              <a:r>
                <a:rPr lang="en-US" sz="1700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Premium Tier </a:t>
              </a:r>
            </a:p>
            <a:p>
              <a:pPr algn="ctr">
                <a:lnSpc>
                  <a:spcPts val="1649"/>
                </a:lnSpc>
              </a:pPr>
              <a:r>
                <a:rPr lang="en-US" sz="1700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("Financial Health+")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63002" y="3308698"/>
            <a:ext cx="3231161" cy="721097"/>
            <a:chOff x="0" y="0"/>
            <a:chExt cx="851005" cy="1899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1006" cy="189918"/>
            </a:xfrm>
            <a:custGeom>
              <a:avLst/>
              <a:gdLst/>
              <a:ahLst/>
              <a:cxnLst/>
              <a:rect l="l" t="t" r="r" b="b"/>
              <a:pathLst>
                <a:path w="851006" h="189918">
                  <a:moveTo>
                    <a:pt x="94959" y="0"/>
                  </a:moveTo>
                  <a:lnTo>
                    <a:pt x="756046" y="0"/>
                  </a:lnTo>
                  <a:cubicBezTo>
                    <a:pt x="808491" y="0"/>
                    <a:pt x="851006" y="42515"/>
                    <a:pt x="851006" y="94959"/>
                  </a:cubicBezTo>
                  <a:lnTo>
                    <a:pt x="851006" y="94959"/>
                  </a:lnTo>
                  <a:cubicBezTo>
                    <a:pt x="851006" y="147404"/>
                    <a:pt x="808491" y="189918"/>
                    <a:pt x="756046" y="189918"/>
                  </a:cubicBezTo>
                  <a:lnTo>
                    <a:pt x="94959" y="189918"/>
                  </a:lnTo>
                  <a:cubicBezTo>
                    <a:pt x="42515" y="189918"/>
                    <a:pt x="0" y="147404"/>
                    <a:pt x="0" y="94959"/>
                  </a:cubicBezTo>
                  <a:lnTo>
                    <a:pt x="0" y="94959"/>
                  </a:lnTo>
                  <a:cubicBezTo>
                    <a:pt x="0" y="42515"/>
                    <a:pt x="42515" y="0"/>
                    <a:pt x="94959" y="0"/>
                  </a:cubicBezTo>
                  <a:close/>
                </a:path>
              </a:pathLst>
            </a:custGeom>
            <a:solidFill>
              <a:srgbClr val="595347"/>
            </a:solidFill>
            <a:ln w="38100" cap="rnd">
              <a:solidFill>
                <a:srgbClr val="A6A197"/>
              </a:solidFill>
              <a:prstDash val="solid"/>
              <a:rou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851005" cy="161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00"/>
                </a:lnSpc>
              </a:pPr>
              <a:r>
                <a:rPr lang="en-US" sz="1600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Business Tier </a:t>
              </a:r>
            </a:p>
            <a:p>
              <a:pPr algn="ctr">
                <a:lnSpc>
                  <a:spcPts val="1600"/>
                </a:lnSpc>
              </a:pPr>
              <a:r>
                <a:rPr lang="en-US" sz="1600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("Business Financial Intelligence")</a:t>
              </a:r>
            </a:p>
          </p:txBody>
        </p:sp>
      </p:grpSp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563081"/>
              </p:ext>
            </p:extLst>
          </p:nvPr>
        </p:nvGraphicFramePr>
        <p:xfrm>
          <a:off x="971356" y="4153619"/>
          <a:ext cx="16345288" cy="3105742"/>
        </p:xfrm>
        <a:graphic>
          <a:graphicData uri="http://schemas.openxmlformats.org/drawingml/2006/table">
            <a:tbl>
              <a:tblPr/>
              <a:tblGrid>
                <a:gridCol w="2714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8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504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8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Pricing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3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Free +</a:t>
                      </a:r>
                      <a:endParaRPr lang="en-US" sz="1800" dirty="0">
                        <a:latin typeface="Montserrat" panose="00000500000000000000" pitchFamily="2" charset="0"/>
                      </a:endParaRP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8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AUD $14.99/</a:t>
                      </a:r>
                      <a:r>
                        <a:rPr lang="en-US" sz="1800" dirty="0" err="1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mo</a:t>
                      </a:r>
                      <a:r>
                        <a:rPr lang="en-US" sz="18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 </a:t>
                      </a:r>
                      <a:br>
                        <a:rPr lang="en-US" sz="18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</a:br>
                      <a:r>
                        <a:rPr lang="en-US" sz="105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30 day free trial</a:t>
                      </a:r>
                      <a:endParaRPr lang="en-US" sz="1800" dirty="0">
                        <a:solidFill>
                          <a:srgbClr val="595347"/>
                        </a:solidFill>
                        <a:latin typeface="Montserrat" panose="00000500000000000000" pitchFamily="2" charset="0"/>
                        <a:ea typeface="RoxboroughCF"/>
                        <a:cs typeface="RoxboroughCF"/>
                        <a:sym typeface="RoxboroughCF"/>
                      </a:endParaRP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8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AUD $29.99–39.99/</a:t>
                      </a:r>
                      <a:r>
                        <a:rPr lang="en-US" sz="1800" dirty="0" err="1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mo</a:t>
                      </a:r>
                      <a:r>
                        <a:rPr lang="en-US" sz="10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 </a:t>
                      </a:r>
                      <a:br>
                        <a:rPr lang="en-US" sz="10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</a:br>
                      <a:r>
                        <a:rPr lang="en-US" sz="10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30 day free trial</a:t>
                      </a:r>
                      <a:endParaRPr lang="en-US" sz="1800" dirty="0">
                        <a:latin typeface="Montserrat" panose="00000500000000000000" pitchFamily="2" charset="0"/>
                      </a:endParaRP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8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Custom </a:t>
                      </a:r>
                      <a:endParaRPr lang="en-US" sz="1800" dirty="0">
                        <a:latin typeface="Montserrat" panose="00000500000000000000" pitchFamily="2" charset="0"/>
                      </a:endParaRP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8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069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2E9D8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Features</a:t>
                      </a:r>
                      <a:endParaRPr lang="en-US" sz="1100"/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347"/>
                    </a:solidFill>
                  </a:tcPr>
                </a:tc>
                <a:tc>
                  <a:txBody>
                    <a:bodyPr/>
                    <a:lstStyle/>
                    <a:p>
                      <a:pPr marL="496569" lvl="1" indent="-248284" algn="l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99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Basic aggregation</a:t>
                      </a:r>
                      <a:endParaRPr lang="en-US" sz="1100" dirty="0">
                        <a:latin typeface="Montserrat" panose="00000500000000000000" pitchFamily="2" charset="0"/>
                      </a:endParaRPr>
                    </a:p>
                    <a:p>
                      <a:pPr marL="496569" lvl="1" indent="-248284" algn="l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2 -3 Bank accounts</a:t>
                      </a:r>
                    </a:p>
                    <a:p>
                      <a:pPr marL="496569" lvl="1" indent="-248284" algn="l">
                        <a:lnSpc>
                          <a:spcPts val="3219"/>
                        </a:lnSpc>
                        <a:buFont typeface="Arial"/>
                        <a:buChar char="•"/>
                      </a:pPr>
                      <a:r>
                        <a:rPr lang="en-US" sz="2299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Limited AI answers</a:t>
                      </a: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8B4"/>
                    </a:solidFill>
                  </a:tcPr>
                </a:tc>
                <a:tc>
                  <a:txBody>
                    <a:bodyPr/>
                    <a:lstStyle/>
                    <a:p>
                      <a:pPr marL="453392" lvl="1" indent="-226696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 Unlimited accounts</a:t>
                      </a:r>
                      <a:endParaRPr lang="en-US" sz="1100">
                        <a:latin typeface="Montserrat" panose="00000500000000000000" pitchFamily="2" charset="0"/>
                      </a:endParaRPr>
                    </a:p>
                    <a:p>
                      <a:pPr marL="453392" lvl="1" indent="-226696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 Advanced coaching</a:t>
                      </a:r>
                    </a:p>
                    <a:p>
                      <a:pPr marL="453392" lvl="1" indent="-226696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 Family sharing. </a:t>
                      </a: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8B4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 Pre-accounting</a:t>
                      </a:r>
                      <a:endParaRPr lang="en-US" sz="1100" dirty="0">
                        <a:latin typeface="Montserrat" panose="00000500000000000000" pitchFamily="2" charset="0"/>
                      </a:endParaRP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Tax Management</a:t>
                      </a: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Multi-user</a:t>
                      </a: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8B4"/>
                    </a:solidFill>
                  </a:tcPr>
                </a:tc>
                <a:tc>
                  <a:txBody>
                    <a:bodyPr/>
                    <a:lstStyle/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Partner referrals</a:t>
                      </a:r>
                      <a:endParaRPr lang="en-US" sz="1100" dirty="0">
                        <a:latin typeface="Montserrat" panose="00000500000000000000" pitchFamily="2" charset="0"/>
                      </a:endParaRPr>
                    </a:p>
                    <a:p>
                      <a:pPr marL="453390" lvl="1" indent="-226695" algn="l">
                        <a:lnSpc>
                          <a:spcPts val="2940"/>
                        </a:lnSpc>
                        <a:buFont typeface="Arial"/>
                        <a:buChar char="•"/>
                      </a:pPr>
                      <a:r>
                        <a:rPr lang="en-US" sz="2100" dirty="0">
                          <a:solidFill>
                            <a:srgbClr val="595347"/>
                          </a:solidFill>
                          <a:latin typeface="Montserrat" panose="00000500000000000000" pitchFamily="2" charset="0"/>
                          <a:ea typeface="RoxboroughCF"/>
                          <a:cs typeface="RoxboroughCF"/>
                          <a:sym typeface="RoxboroughCF"/>
                        </a:rPr>
                        <a:t>SME bundles with banks</a:t>
                      </a:r>
                    </a:p>
                  </a:txBody>
                  <a:tcPr marL="66675" marR="66675" marT="66675" marB="66675" anchor="ctr">
                    <a:lnL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953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C8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14096161" y="3300062"/>
            <a:ext cx="3220483" cy="700559"/>
            <a:chOff x="0" y="0"/>
            <a:chExt cx="848193" cy="18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8193" cy="184509"/>
            </a:xfrm>
            <a:custGeom>
              <a:avLst/>
              <a:gdLst/>
              <a:ahLst/>
              <a:cxnLst/>
              <a:rect l="l" t="t" r="r" b="b"/>
              <a:pathLst>
                <a:path w="848193" h="184509">
                  <a:moveTo>
                    <a:pt x="92255" y="0"/>
                  </a:moveTo>
                  <a:lnTo>
                    <a:pt x="755938" y="0"/>
                  </a:lnTo>
                  <a:cubicBezTo>
                    <a:pt x="780406" y="0"/>
                    <a:pt x="803871" y="9720"/>
                    <a:pt x="821172" y="27021"/>
                  </a:cubicBezTo>
                  <a:cubicBezTo>
                    <a:pt x="838473" y="44322"/>
                    <a:pt x="848193" y="67787"/>
                    <a:pt x="848193" y="92255"/>
                  </a:cubicBezTo>
                  <a:lnTo>
                    <a:pt x="848193" y="92255"/>
                  </a:lnTo>
                  <a:cubicBezTo>
                    <a:pt x="848193" y="116722"/>
                    <a:pt x="838473" y="140187"/>
                    <a:pt x="821172" y="157489"/>
                  </a:cubicBezTo>
                  <a:cubicBezTo>
                    <a:pt x="803871" y="174790"/>
                    <a:pt x="780406" y="184509"/>
                    <a:pt x="755938" y="184509"/>
                  </a:cubicBezTo>
                  <a:lnTo>
                    <a:pt x="92255" y="184509"/>
                  </a:lnTo>
                  <a:cubicBezTo>
                    <a:pt x="67787" y="184509"/>
                    <a:pt x="44322" y="174790"/>
                    <a:pt x="27021" y="157489"/>
                  </a:cubicBezTo>
                  <a:cubicBezTo>
                    <a:pt x="9720" y="140187"/>
                    <a:pt x="0" y="116722"/>
                    <a:pt x="0" y="92255"/>
                  </a:cubicBezTo>
                  <a:lnTo>
                    <a:pt x="0" y="92255"/>
                  </a:lnTo>
                  <a:cubicBezTo>
                    <a:pt x="0" y="67787"/>
                    <a:pt x="9720" y="44322"/>
                    <a:pt x="27021" y="27021"/>
                  </a:cubicBezTo>
                  <a:cubicBezTo>
                    <a:pt x="44322" y="9720"/>
                    <a:pt x="67787" y="0"/>
                    <a:pt x="92255" y="0"/>
                  </a:cubicBezTo>
                  <a:close/>
                </a:path>
              </a:pathLst>
            </a:custGeom>
            <a:solidFill>
              <a:srgbClr val="595347"/>
            </a:solidFill>
            <a:ln w="38100" cap="rnd">
              <a:solidFill>
                <a:srgbClr val="A6A197"/>
              </a:solidFill>
              <a:prstDash val="solid"/>
              <a:round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848193" cy="146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r>
                <a:rPr lang="en-US" sz="1500" dirty="0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Enterprise Tier</a:t>
              </a:r>
              <a:br>
                <a:rPr lang="en-US" sz="1500" dirty="0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</a:br>
              <a:r>
                <a:rPr lang="en-US" sz="1500" dirty="0">
                  <a:solidFill>
                    <a:srgbClr val="F2E9D8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 ("Enterprise Financial Platform")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90425" y="8078993"/>
            <a:ext cx="290706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Partnership Integrations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5784" y="8627745"/>
            <a:ext cx="1098748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Commissions from accounting/finance partners</a:t>
            </a:r>
          </a:p>
          <a:p>
            <a:pPr marL="388622" lvl="1" indent="-194311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White-label APIs for financial institutions (Previa engine integration)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Page 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29976" y="505808"/>
            <a:ext cx="4629324" cy="27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9"/>
              </a:lnSpc>
            </a:pPr>
            <a:r>
              <a:rPr lang="en-US" sz="2203" b="1">
                <a:solidFill>
                  <a:srgbClr val="403B31"/>
                </a:solidFill>
                <a:latin typeface="RoxboroughCF Heavy"/>
                <a:ea typeface="RoxboroughCF Heavy"/>
                <a:cs typeface="RoxboroughCF Heavy"/>
                <a:sym typeface="RoxboroughCF Heavy"/>
              </a:rPr>
              <a:t>Team Ivory</a:t>
            </a:r>
            <a:r>
              <a:rPr lang="en-US" sz="2203">
                <a:solidFill>
                  <a:srgbClr val="403B31"/>
                </a:solidFill>
                <a:latin typeface="RoxboroughCF"/>
                <a:ea typeface="RoxboroughCF"/>
                <a:cs typeface="RoxboroughCF"/>
                <a:sym typeface="RoxboroughCF"/>
              </a:rPr>
              <a:t> Production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201342"/>
            <a:ext cx="2272783" cy="827358"/>
            <a:chOff x="0" y="0"/>
            <a:chExt cx="3030378" cy="110314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5250"/>
              <a:ext cx="3030378" cy="882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67"/>
                </a:lnSpc>
              </a:pPr>
              <a:r>
                <a:rPr lang="en-US" sz="4816" spc="-96">
                  <a:solidFill>
                    <a:srgbClr val="403B31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Previa 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2349995" y="240322"/>
              <a:ext cx="277406" cy="282347"/>
            </a:xfrm>
            <a:custGeom>
              <a:avLst/>
              <a:gdLst/>
              <a:ahLst/>
              <a:cxnLst/>
              <a:rect l="l" t="t" r="r" b="b"/>
              <a:pathLst>
                <a:path w="277406" h="282347">
                  <a:moveTo>
                    <a:pt x="0" y="0"/>
                  </a:moveTo>
                  <a:lnTo>
                    <a:pt x="277406" y="0"/>
                  </a:lnTo>
                  <a:lnTo>
                    <a:pt x="277406" y="282347"/>
                  </a:lnTo>
                  <a:lnTo>
                    <a:pt x="0" y="282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76751"/>
              <a:ext cx="3030378" cy="11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50"/>
                </a:lnSpc>
              </a:pPr>
              <a:r>
                <a:rPr lang="en-US" sz="656" spc="105">
                  <a:solidFill>
                    <a:srgbClr val="403B3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YOUR      FINANCIAL HEALTH PARTNER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461078" y="924177"/>
              <a:ext cx="177253" cy="178968"/>
            </a:xfrm>
            <a:custGeom>
              <a:avLst/>
              <a:gdLst/>
              <a:ahLst/>
              <a:cxnLst/>
              <a:rect l="l" t="t" r="r" b="b"/>
              <a:pathLst>
                <a:path w="177253" h="178968">
                  <a:moveTo>
                    <a:pt x="0" y="0"/>
                  </a:moveTo>
                  <a:lnTo>
                    <a:pt x="177253" y="0"/>
                  </a:lnTo>
                  <a:lnTo>
                    <a:pt x="177253" y="178968"/>
                  </a:lnTo>
                  <a:lnTo>
                    <a:pt x="0" y="17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704</Words>
  <Application>Microsoft Office PowerPoint</Application>
  <PresentationFormat>Custom</PresentationFormat>
  <Paragraphs>192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RoxboroughCF Italics</vt:lpstr>
      <vt:lpstr>RoxboroughCF Heavy</vt:lpstr>
      <vt:lpstr>Montserrat</vt:lpstr>
      <vt:lpstr>Arial</vt:lpstr>
      <vt:lpstr>Kelvinch Bold</vt:lpstr>
      <vt:lpstr>Apricots</vt:lpstr>
      <vt:lpstr>Calibri</vt:lpstr>
      <vt:lpstr>RoxboroughCF Bold</vt:lpstr>
      <vt:lpstr>RoxboroughCF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Ivory - Previa - Pitch Deck</dc:title>
  <dc:creator>Deshan Thathsara</dc:creator>
  <cp:lastModifiedBy>Deshan Thathsara</cp:lastModifiedBy>
  <cp:revision>4</cp:revision>
  <dcterms:created xsi:type="dcterms:W3CDTF">2006-08-16T00:00:00Z</dcterms:created>
  <dcterms:modified xsi:type="dcterms:W3CDTF">2025-10-12T07:18:28Z</dcterms:modified>
  <dc:identifier>DAG1dOyF4ds</dc:identifier>
</cp:coreProperties>
</file>